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322" r:id="rId3"/>
    <p:sldId id="298" r:id="rId4"/>
    <p:sldId id="302" r:id="rId5"/>
    <p:sldId id="303" r:id="rId6"/>
    <p:sldId id="313" r:id="rId7"/>
    <p:sldId id="312" r:id="rId8"/>
    <p:sldId id="314" r:id="rId9"/>
    <p:sldId id="316" r:id="rId10"/>
    <p:sldId id="320" r:id="rId11"/>
    <p:sldId id="304" r:id="rId12"/>
    <p:sldId id="305" r:id="rId13"/>
    <p:sldId id="306" r:id="rId14"/>
    <p:sldId id="307" r:id="rId15"/>
    <p:sldId id="309" r:id="rId16"/>
    <p:sldId id="315" r:id="rId17"/>
    <p:sldId id="317" r:id="rId18"/>
    <p:sldId id="318" r:id="rId19"/>
    <p:sldId id="31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CC"/>
    <a:srgbClr val="EEB500"/>
    <a:srgbClr val="E08966"/>
    <a:srgbClr val="F60000"/>
    <a:srgbClr val="FF1D1D"/>
    <a:srgbClr val="051C7F"/>
    <a:srgbClr val="1AD6C9"/>
    <a:srgbClr val="0627B2"/>
    <a:srgbClr val="0033CC"/>
    <a:srgbClr val="33CA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41" autoAdjust="0"/>
    <p:restoredTop sz="94660"/>
  </p:normalViewPr>
  <p:slideViewPr>
    <p:cSldViewPr snapToGrid="0">
      <p:cViewPr varScale="1">
        <p:scale>
          <a:sx n="93" d="100"/>
          <a:sy n="93" d="100"/>
        </p:scale>
        <p:origin x="72"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EDD33A-A07E-44D0-8317-ACFF8191960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GB"/>
        </a:p>
      </dgm:t>
    </dgm:pt>
    <dgm:pt modelId="{2FCEDF6D-62D3-4B8E-983B-B090C8C2314D}">
      <dgm:prSet phldrT="[Text]" custT="1"/>
      <dgm:spPr>
        <a:xfrm>
          <a:off x="1685" y="754651"/>
          <a:ext cx="1691096" cy="1691096"/>
        </a:xfrm>
        <a:prstGeom prst="ellipse">
          <a:avLst/>
        </a:prstGeom>
        <a:solidFill>
          <a:srgbClr val="4D2872">
            <a:alpha val="93000"/>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GB" sz="1600" b="1" dirty="0">
              <a:solidFill>
                <a:sysClr val="window" lastClr="FFFFFF"/>
              </a:solidFill>
              <a:latin typeface="Calibri" panose="020F0502020204030204"/>
              <a:ea typeface="+mn-ea"/>
              <a:cs typeface="+mn-cs"/>
            </a:rPr>
            <a:t>Working in partnership to deliver best care</a:t>
          </a:r>
        </a:p>
        <a:p>
          <a:pPr algn="ctr">
            <a:buNone/>
          </a:pPr>
          <a:endParaRPr lang="en-GB" sz="1600" dirty="0">
            <a:solidFill>
              <a:sysClr val="window" lastClr="FFFFFF"/>
            </a:solidFill>
            <a:latin typeface="Calibri" panose="020F0502020204030204"/>
            <a:ea typeface="+mn-ea"/>
            <a:cs typeface="+mn-cs"/>
          </a:endParaRPr>
        </a:p>
      </dgm:t>
    </dgm:pt>
    <dgm:pt modelId="{FC0B7D4F-23B9-40EC-A092-F6D7159DCAC4}" type="parTrans" cxnId="{911FF283-B78E-4990-96EA-FDC6671D41D0}">
      <dgm:prSet/>
      <dgm:spPr/>
      <dgm:t>
        <a:bodyPr/>
        <a:lstStyle/>
        <a:p>
          <a:pPr algn="ctr"/>
          <a:endParaRPr lang="en-GB" sz="1600">
            <a:solidFill>
              <a:schemeClr val="bg1"/>
            </a:solidFill>
          </a:endParaRPr>
        </a:p>
      </dgm:t>
    </dgm:pt>
    <dgm:pt modelId="{FA734528-7E6A-4036-B476-4B1085B3AE2F}" type="sibTrans" cxnId="{911FF283-B78E-4990-96EA-FDC6671D41D0}">
      <dgm:prSet/>
      <dgm:spPr/>
      <dgm:t>
        <a:bodyPr/>
        <a:lstStyle/>
        <a:p>
          <a:pPr algn="ctr"/>
          <a:endParaRPr lang="en-GB" sz="1600">
            <a:solidFill>
              <a:schemeClr val="bg1"/>
            </a:solidFill>
          </a:endParaRPr>
        </a:p>
      </dgm:t>
    </dgm:pt>
    <dgm:pt modelId="{6C309D84-CECF-4DF0-99D1-482143E65BA9}">
      <dgm:prSet phldrT="[Text]" custT="1"/>
      <dgm:spPr>
        <a:xfrm>
          <a:off x="1354562" y="754651"/>
          <a:ext cx="1691096" cy="1691096"/>
        </a:xfrm>
        <a:prstGeom prst="ellipse">
          <a:avLst/>
        </a:prstGeom>
        <a:solidFill>
          <a:srgbClr val="992755">
            <a:alpha val="98824"/>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GB" sz="1600" b="1" dirty="0">
              <a:solidFill>
                <a:sysClr val="window" lastClr="FFFFFF"/>
              </a:solidFill>
              <a:latin typeface="Calibri" panose="020F0502020204030204"/>
              <a:ea typeface="+mn-ea"/>
              <a:cs typeface="+mn-cs"/>
            </a:rPr>
            <a:t>People at the heart of everything we do</a:t>
          </a:r>
        </a:p>
        <a:p>
          <a:pPr algn="ctr">
            <a:buNone/>
          </a:pPr>
          <a:endParaRPr lang="en-GB" sz="1600" dirty="0">
            <a:solidFill>
              <a:sysClr val="window" lastClr="FFFFFF"/>
            </a:solidFill>
            <a:latin typeface="Calibri" panose="020F0502020204030204"/>
            <a:ea typeface="+mn-ea"/>
            <a:cs typeface="+mn-cs"/>
          </a:endParaRPr>
        </a:p>
      </dgm:t>
    </dgm:pt>
    <dgm:pt modelId="{9BC2384C-2283-4EBC-858E-3CBD93C15E55}" type="parTrans" cxnId="{F7A99F92-55B0-4837-AFD0-DE0F9702D511}">
      <dgm:prSet/>
      <dgm:spPr/>
      <dgm:t>
        <a:bodyPr/>
        <a:lstStyle/>
        <a:p>
          <a:pPr algn="ctr"/>
          <a:endParaRPr lang="en-GB" sz="1600">
            <a:solidFill>
              <a:schemeClr val="bg1"/>
            </a:solidFill>
          </a:endParaRPr>
        </a:p>
      </dgm:t>
    </dgm:pt>
    <dgm:pt modelId="{2A5B5A5F-84FC-4939-8880-A62BEBB7A36F}" type="sibTrans" cxnId="{F7A99F92-55B0-4837-AFD0-DE0F9702D511}">
      <dgm:prSet/>
      <dgm:spPr/>
      <dgm:t>
        <a:bodyPr/>
        <a:lstStyle/>
        <a:p>
          <a:pPr algn="ctr"/>
          <a:endParaRPr lang="en-GB" sz="1600">
            <a:solidFill>
              <a:schemeClr val="bg1"/>
            </a:solidFill>
          </a:endParaRPr>
        </a:p>
      </dgm:t>
    </dgm:pt>
    <dgm:pt modelId="{898E2050-43D0-4617-9F13-4CF39041D4FA}">
      <dgm:prSet phldrT="[Text]" custT="1"/>
      <dgm:spPr>
        <a:xfrm>
          <a:off x="4060317" y="754651"/>
          <a:ext cx="1691096" cy="1691096"/>
        </a:xfrm>
        <a:prstGeom prst="ellipse">
          <a:avLst/>
        </a:prstGeom>
        <a:solidFill>
          <a:srgbClr val="FCA304"/>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GB" sz="1600" b="1" dirty="0">
              <a:solidFill>
                <a:sysClr val="window" lastClr="FFFFFF"/>
              </a:solidFill>
              <a:latin typeface="Calibri" panose="020F0502020204030204"/>
              <a:ea typeface="+mn-ea"/>
              <a:cs typeface="+mn-cs"/>
            </a:rPr>
            <a:t>Making best use of resources</a:t>
          </a:r>
        </a:p>
        <a:p>
          <a:pPr algn="ctr">
            <a:buNone/>
          </a:pPr>
          <a:endParaRPr lang="en-GB" sz="1600" dirty="0">
            <a:solidFill>
              <a:sysClr val="window" lastClr="FFFFFF"/>
            </a:solidFill>
            <a:latin typeface="Calibri" panose="020F0502020204030204"/>
            <a:ea typeface="+mn-ea"/>
            <a:cs typeface="+mn-cs"/>
          </a:endParaRPr>
        </a:p>
      </dgm:t>
    </dgm:pt>
    <dgm:pt modelId="{3496D779-04CF-4881-8F87-6256C72AE365}" type="parTrans" cxnId="{F6C8B4B2-9EE0-44DE-93AA-E8A6AC4C64DD}">
      <dgm:prSet/>
      <dgm:spPr/>
      <dgm:t>
        <a:bodyPr/>
        <a:lstStyle/>
        <a:p>
          <a:pPr algn="ctr"/>
          <a:endParaRPr lang="en-GB" sz="1600">
            <a:solidFill>
              <a:schemeClr val="bg1"/>
            </a:solidFill>
          </a:endParaRPr>
        </a:p>
      </dgm:t>
    </dgm:pt>
    <dgm:pt modelId="{50B7EED9-ECCC-49B8-A733-CF573AE254AC}" type="sibTrans" cxnId="{F6C8B4B2-9EE0-44DE-93AA-E8A6AC4C64DD}">
      <dgm:prSet/>
      <dgm:spPr/>
      <dgm:t>
        <a:bodyPr/>
        <a:lstStyle/>
        <a:p>
          <a:pPr algn="ctr"/>
          <a:endParaRPr lang="en-GB" sz="1600">
            <a:solidFill>
              <a:schemeClr val="bg1"/>
            </a:solidFill>
          </a:endParaRPr>
        </a:p>
      </dgm:t>
    </dgm:pt>
    <dgm:pt modelId="{6385700E-F043-4F29-84C8-277094440CF4}">
      <dgm:prSet phldrT="[Text]" custT="1"/>
      <dgm:spPr>
        <a:xfrm>
          <a:off x="1354562" y="754651"/>
          <a:ext cx="1691096" cy="1691096"/>
        </a:xfrm>
        <a:solidFill>
          <a:srgbClr val="43BEC1">
            <a:alpha val="98824"/>
          </a:srgbClr>
        </a:solidFill>
        <a:ln w="12700" cap="flat" cmpd="sng" algn="ctr">
          <a:solidFill>
            <a:sysClr val="window" lastClr="FFFFFF">
              <a:hueOff val="0"/>
              <a:satOff val="0"/>
              <a:lumOff val="0"/>
              <a:alphaOff val="0"/>
            </a:sysClr>
          </a:solidFill>
          <a:prstDash val="solid"/>
          <a:miter lim="800000"/>
        </a:ln>
        <a:effectLst/>
      </dgm:spPr>
      <dgm:t>
        <a:bodyPr/>
        <a:lstStyle/>
        <a:p>
          <a:pPr algn="ctr">
            <a:buNone/>
          </a:pPr>
          <a:r>
            <a:rPr lang="en-GB" sz="1600" b="1" dirty="0">
              <a:solidFill>
                <a:sysClr val="window" lastClr="FFFFFF"/>
              </a:solidFill>
              <a:latin typeface="Calibri" panose="020F0502020204030204"/>
              <a:ea typeface="+mn-ea"/>
              <a:cs typeface="+mn-cs"/>
            </a:rPr>
            <a:t>A system leader in innovation and research</a:t>
          </a:r>
        </a:p>
        <a:p>
          <a:pPr algn="ctr">
            <a:buNone/>
          </a:pPr>
          <a:endParaRPr lang="en-GB" sz="1600" dirty="0">
            <a:solidFill>
              <a:sysClr val="window" lastClr="FFFFFF"/>
            </a:solidFill>
            <a:latin typeface="Calibri" panose="020F0502020204030204"/>
            <a:ea typeface="+mn-ea"/>
            <a:cs typeface="+mn-cs"/>
          </a:endParaRPr>
        </a:p>
      </dgm:t>
    </dgm:pt>
    <dgm:pt modelId="{E6860F7E-AA47-4760-9E7E-77EAF3D6293D}" type="parTrans" cxnId="{4A0483EC-DACE-4E04-9B60-BE64463DF71B}">
      <dgm:prSet/>
      <dgm:spPr/>
      <dgm:t>
        <a:bodyPr/>
        <a:lstStyle/>
        <a:p>
          <a:endParaRPr lang="en-GB"/>
        </a:p>
      </dgm:t>
    </dgm:pt>
    <dgm:pt modelId="{D37F27E3-9416-4505-A7E4-07C40B3AF603}" type="sibTrans" cxnId="{4A0483EC-DACE-4E04-9B60-BE64463DF71B}">
      <dgm:prSet/>
      <dgm:spPr/>
      <dgm:t>
        <a:bodyPr/>
        <a:lstStyle/>
        <a:p>
          <a:endParaRPr lang="en-GB"/>
        </a:p>
      </dgm:t>
    </dgm:pt>
    <dgm:pt modelId="{8F288C8C-057B-4AD7-994C-CEC542E2878A}" type="pres">
      <dgm:prSet presAssocID="{5DEDD33A-A07E-44D0-8317-ACFF81919609}" presName="Name0" presStyleCnt="0">
        <dgm:presLayoutVars>
          <dgm:dir/>
          <dgm:resizeHandles val="exact"/>
        </dgm:presLayoutVars>
      </dgm:prSet>
      <dgm:spPr/>
    </dgm:pt>
    <dgm:pt modelId="{5EFD5820-55D2-4C8C-9FB8-B422F3819C92}" type="pres">
      <dgm:prSet presAssocID="{2FCEDF6D-62D3-4B8E-983B-B090C8C2314D}" presName="Name5" presStyleLbl="vennNode1" presStyleIdx="0" presStyleCnt="4">
        <dgm:presLayoutVars>
          <dgm:bulletEnabled val="1"/>
        </dgm:presLayoutVars>
      </dgm:prSet>
      <dgm:spPr/>
    </dgm:pt>
    <dgm:pt modelId="{1A99B47F-3CAD-4AA3-9AB0-8AD92C2043D8}" type="pres">
      <dgm:prSet presAssocID="{FA734528-7E6A-4036-B476-4B1085B3AE2F}" presName="space" presStyleCnt="0"/>
      <dgm:spPr/>
    </dgm:pt>
    <dgm:pt modelId="{AB4F41EA-B5CE-435E-9C4E-815D6ADB0888}" type="pres">
      <dgm:prSet presAssocID="{6C309D84-CECF-4DF0-99D1-482143E65BA9}" presName="Name5" presStyleLbl="vennNode1" presStyleIdx="1" presStyleCnt="4" custScaleX="102244">
        <dgm:presLayoutVars>
          <dgm:bulletEnabled val="1"/>
        </dgm:presLayoutVars>
      </dgm:prSet>
      <dgm:spPr/>
    </dgm:pt>
    <dgm:pt modelId="{EDDC6E11-8028-40F9-AE91-BF1ABB8C5FB7}" type="pres">
      <dgm:prSet presAssocID="{2A5B5A5F-84FC-4939-8880-A62BEBB7A36F}" presName="space" presStyleCnt="0"/>
      <dgm:spPr/>
    </dgm:pt>
    <dgm:pt modelId="{4DA8FFE5-58F2-4356-86F1-00443A12FC32}" type="pres">
      <dgm:prSet presAssocID="{6385700E-F043-4F29-84C8-277094440CF4}" presName="Name5" presStyleLbl="vennNode1" presStyleIdx="2" presStyleCnt="4" custLinFactNeighborX="6816">
        <dgm:presLayoutVars>
          <dgm:bulletEnabled val="1"/>
        </dgm:presLayoutVars>
      </dgm:prSet>
      <dgm:spPr>
        <a:prstGeom prst="ellipse">
          <a:avLst/>
        </a:prstGeom>
      </dgm:spPr>
    </dgm:pt>
    <dgm:pt modelId="{E6E9FBF8-8BD2-4F83-8E3F-91B605B5B04D}" type="pres">
      <dgm:prSet presAssocID="{D37F27E3-9416-4505-A7E4-07C40B3AF603}" presName="space" presStyleCnt="0"/>
      <dgm:spPr/>
    </dgm:pt>
    <dgm:pt modelId="{0CACE83C-A83E-4875-A2E7-F508BD97E756}" type="pres">
      <dgm:prSet presAssocID="{898E2050-43D0-4617-9F13-4CF39041D4FA}" presName="Name5" presStyleLbl="vennNode1" presStyleIdx="3" presStyleCnt="4" custLinFactNeighborX="14470" custLinFactNeighborY="-230">
        <dgm:presLayoutVars>
          <dgm:bulletEnabled val="1"/>
        </dgm:presLayoutVars>
      </dgm:prSet>
      <dgm:spPr/>
    </dgm:pt>
  </dgm:ptLst>
  <dgm:cxnLst>
    <dgm:cxn modelId="{28C1BF23-DDEC-425F-9166-60708A82C646}" type="presOf" srcId="{898E2050-43D0-4617-9F13-4CF39041D4FA}" destId="{0CACE83C-A83E-4875-A2E7-F508BD97E756}" srcOrd="0" destOrd="0" presId="urn:microsoft.com/office/officeart/2005/8/layout/venn3"/>
    <dgm:cxn modelId="{26680328-9C96-4C95-A3CE-4BD7362B9F31}" type="presOf" srcId="{2FCEDF6D-62D3-4B8E-983B-B090C8C2314D}" destId="{5EFD5820-55D2-4C8C-9FB8-B422F3819C92}" srcOrd="0" destOrd="0" presId="urn:microsoft.com/office/officeart/2005/8/layout/venn3"/>
    <dgm:cxn modelId="{C3A99D7F-DE35-4D4C-BD7F-3EAEC651BBA0}" type="presOf" srcId="{5DEDD33A-A07E-44D0-8317-ACFF81919609}" destId="{8F288C8C-057B-4AD7-994C-CEC542E2878A}" srcOrd="0" destOrd="0" presId="urn:microsoft.com/office/officeart/2005/8/layout/venn3"/>
    <dgm:cxn modelId="{911FF283-B78E-4990-96EA-FDC6671D41D0}" srcId="{5DEDD33A-A07E-44D0-8317-ACFF81919609}" destId="{2FCEDF6D-62D3-4B8E-983B-B090C8C2314D}" srcOrd="0" destOrd="0" parTransId="{FC0B7D4F-23B9-40EC-A092-F6D7159DCAC4}" sibTransId="{FA734528-7E6A-4036-B476-4B1085B3AE2F}"/>
    <dgm:cxn modelId="{E9A91B8B-0802-4609-9248-5AE0733FDBF1}" type="presOf" srcId="{6C309D84-CECF-4DF0-99D1-482143E65BA9}" destId="{AB4F41EA-B5CE-435E-9C4E-815D6ADB0888}" srcOrd="0" destOrd="0" presId="urn:microsoft.com/office/officeart/2005/8/layout/venn3"/>
    <dgm:cxn modelId="{F7A99F92-55B0-4837-AFD0-DE0F9702D511}" srcId="{5DEDD33A-A07E-44D0-8317-ACFF81919609}" destId="{6C309D84-CECF-4DF0-99D1-482143E65BA9}" srcOrd="1" destOrd="0" parTransId="{9BC2384C-2283-4EBC-858E-3CBD93C15E55}" sibTransId="{2A5B5A5F-84FC-4939-8880-A62BEBB7A36F}"/>
    <dgm:cxn modelId="{F6C8B4B2-9EE0-44DE-93AA-E8A6AC4C64DD}" srcId="{5DEDD33A-A07E-44D0-8317-ACFF81919609}" destId="{898E2050-43D0-4617-9F13-4CF39041D4FA}" srcOrd="3" destOrd="0" parTransId="{3496D779-04CF-4881-8F87-6256C72AE365}" sibTransId="{50B7EED9-ECCC-49B8-A733-CF573AE254AC}"/>
    <dgm:cxn modelId="{82049FD5-387A-48D6-AE61-E737F06FEB1F}" type="presOf" srcId="{6385700E-F043-4F29-84C8-277094440CF4}" destId="{4DA8FFE5-58F2-4356-86F1-00443A12FC32}" srcOrd="0" destOrd="0" presId="urn:microsoft.com/office/officeart/2005/8/layout/venn3"/>
    <dgm:cxn modelId="{4A0483EC-DACE-4E04-9B60-BE64463DF71B}" srcId="{5DEDD33A-A07E-44D0-8317-ACFF81919609}" destId="{6385700E-F043-4F29-84C8-277094440CF4}" srcOrd="2" destOrd="0" parTransId="{E6860F7E-AA47-4760-9E7E-77EAF3D6293D}" sibTransId="{D37F27E3-9416-4505-A7E4-07C40B3AF603}"/>
    <dgm:cxn modelId="{E4BFC28B-E6ED-429C-BA00-EB0FD6CD8F52}" type="presParOf" srcId="{8F288C8C-057B-4AD7-994C-CEC542E2878A}" destId="{5EFD5820-55D2-4C8C-9FB8-B422F3819C92}" srcOrd="0" destOrd="0" presId="urn:microsoft.com/office/officeart/2005/8/layout/venn3"/>
    <dgm:cxn modelId="{22CFF50C-DC61-43A4-9DFF-C13A58663718}" type="presParOf" srcId="{8F288C8C-057B-4AD7-994C-CEC542E2878A}" destId="{1A99B47F-3CAD-4AA3-9AB0-8AD92C2043D8}" srcOrd="1" destOrd="0" presId="urn:microsoft.com/office/officeart/2005/8/layout/venn3"/>
    <dgm:cxn modelId="{C7803C55-6ABD-4685-B125-70E3ED38B85E}" type="presParOf" srcId="{8F288C8C-057B-4AD7-994C-CEC542E2878A}" destId="{AB4F41EA-B5CE-435E-9C4E-815D6ADB0888}" srcOrd="2" destOrd="0" presId="urn:microsoft.com/office/officeart/2005/8/layout/venn3"/>
    <dgm:cxn modelId="{2FCD294B-C69B-493E-B900-AACF6076CE69}" type="presParOf" srcId="{8F288C8C-057B-4AD7-994C-CEC542E2878A}" destId="{EDDC6E11-8028-40F9-AE91-BF1ABB8C5FB7}" srcOrd="3" destOrd="0" presId="urn:microsoft.com/office/officeart/2005/8/layout/venn3"/>
    <dgm:cxn modelId="{56E2B16D-08AA-4308-A53E-30B9B2DB6842}" type="presParOf" srcId="{8F288C8C-057B-4AD7-994C-CEC542E2878A}" destId="{4DA8FFE5-58F2-4356-86F1-00443A12FC32}" srcOrd="4" destOrd="0" presId="urn:microsoft.com/office/officeart/2005/8/layout/venn3"/>
    <dgm:cxn modelId="{D3468EAD-153C-4CE7-BCDE-32125E5A4EEA}" type="presParOf" srcId="{8F288C8C-057B-4AD7-994C-CEC542E2878A}" destId="{E6E9FBF8-8BD2-4F83-8E3F-91B605B5B04D}" srcOrd="5" destOrd="0" presId="urn:microsoft.com/office/officeart/2005/8/layout/venn3"/>
    <dgm:cxn modelId="{573B0D83-EB07-4957-A9B7-9452003206FB}" type="presParOf" srcId="{8F288C8C-057B-4AD7-994C-CEC542E2878A}" destId="{0CACE83C-A83E-4875-A2E7-F508BD97E756}"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FD5820-55D2-4C8C-9FB8-B422F3819C92}">
      <dsp:nvSpPr>
        <dsp:cNvPr id="0" name=""/>
        <dsp:cNvSpPr/>
      </dsp:nvSpPr>
      <dsp:spPr>
        <a:xfrm>
          <a:off x="3297" y="372372"/>
          <a:ext cx="2856115" cy="2856115"/>
        </a:xfrm>
        <a:prstGeom prst="ellipse">
          <a:avLst/>
        </a:prstGeom>
        <a:solidFill>
          <a:srgbClr val="4D2872">
            <a:alpha val="9300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7182" tIns="20320" rIns="157182"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ysClr val="window" lastClr="FFFFFF"/>
              </a:solidFill>
              <a:latin typeface="Calibri" panose="020F0502020204030204"/>
              <a:ea typeface="+mn-ea"/>
              <a:cs typeface="+mn-cs"/>
            </a:rPr>
            <a:t>Working in partnership to deliver best care</a:t>
          </a:r>
        </a:p>
        <a:p>
          <a:pPr marL="0" lvl="0" indent="0" algn="ctr" defTabSz="711200">
            <a:lnSpc>
              <a:spcPct val="90000"/>
            </a:lnSpc>
            <a:spcBef>
              <a:spcPct val="0"/>
            </a:spcBef>
            <a:spcAft>
              <a:spcPct val="35000"/>
            </a:spcAft>
            <a:buNone/>
          </a:pPr>
          <a:endParaRPr lang="en-GB" sz="1600" kern="1200" dirty="0">
            <a:solidFill>
              <a:sysClr val="window" lastClr="FFFFFF"/>
            </a:solidFill>
            <a:latin typeface="Calibri" panose="020F0502020204030204"/>
            <a:ea typeface="+mn-ea"/>
            <a:cs typeface="+mn-cs"/>
          </a:endParaRPr>
        </a:p>
      </dsp:txBody>
      <dsp:txXfrm>
        <a:off x="421565" y="790640"/>
        <a:ext cx="2019579" cy="2019579"/>
      </dsp:txXfrm>
    </dsp:sp>
    <dsp:sp modelId="{AB4F41EA-B5CE-435E-9C4E-815D6ADB0888}">
      <dsp:nvSpPr>
        <dsp:cNvPr id="0" name=""/>
        <dsp:cNvSpPr/>
      </dsp:nvSpPr>
      <dsp:spPr>
        <a:xfrm>
          <a:off x="2288190" y="372372"/>
          <a:ext cx="2920206" cy="2856115"/>
        </a:xfrm>
        <a:prstGeom prst="ellipse">
          <a:avLst/>
        </a:prstGeom>
        <a:solidFill>
          <a:srgbClr val="992755">
            <a:alpha val="98824"/>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7182" tIns="20320" rIns="157182"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ysClr val="window" lastClr="FFFFFF"/>
              </a:solidFill>
              <a:latin typeface="Calibri" panose="020F0502020204030204"/>
              <a:ea typeface="+mn-ea"/>
              <a:cs typeface="+mn-cs"/>
            </a:rPr>
            <a:t>People at the heart of everything we do</a:t>
          </a:r>
        </a:p>
        <a:p>
          <a:pPr marL="0" lvl="0" indent="0" algn="ctr" defTabSz="711200">
            <a:lnSpc>
              <a:spcPct val="90000"/>
            </a:lnSpc>
            <a:spcBef>
              <a:spcPct val="0"/>
            </a:spcBef>
            <a:spcAft>
              <a:spcPct val="35000"/>
            </a:spcAft>
            <a:buNone/>
          </a:pPr>
          <a:endParaRPr lang="en-GB" sz="1600" kern="1200" dirty="0">
            <a:solidFill>
              <a:sysClr val="window" lastClr="FFFFFF"/>
            </a:solidFill>
            <a:latin typeface="Calibri" panose="020F0502020204030204"/>
            <a:ea typeface="+mn-ea"/>
            <a:cs typeface="+mn-cs"/>
          </a:endParaRPr>
        </a:p>
      </dsp:txBody>
      <dsp:txXfrm>
        <a:off x="2715844" y="790640"/>
        <a:ext cx="2064898" cy="2019579"/>
      </dsp:txXfrm>
    </dsp:sp>
    <dsp:sp modelId="{4DA8FFE5-58F2-4356-86F1-00443A12FC32}">
      <dsp:nvSpPr>
        <dsp:cNvPr id="0" name=""/>
        <dsp:cNvSpPr/>
      </dsp:nvSpPr>
      <dsp:spPr>
        <a:xfrm>
          <a:off x="4676108" y="372372"/>
          <a:ext cx="2856115" cy="2856115"/>
        </a:xfrm>
        <a:prstGeom prst="ellipse">
          <a:avLst/>
        </a:prstGeom>
        <a:solidFill>
          <a:srgbClr val="43BEC1">
            <a:alpha val="98824"/>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7182" tIns="20320" rIns="157182"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ysClr val="window" lastClr="FFFFFF"/>
              </a:solidFill>
              <a:latin typeface="Calibri" panose="020F0502020204030204"/>
              <a:ea typeface="+mn-ea"/>
              <a:cs typeface="+mn-cs"/>
            </a:rPr>
            <a:t>A system leader in innovation and research</a:t>
          </a:r>
        </a:p>
        <a:p>
          <a:pPr marL="0" lvl="0" indent="0" algn="ctr" defTabSz="711200">
            <a:lnSpc>
              <a:spcPct val="90000"/>
            </a:lnSpc>
            <a:spcBef>
              <a:spcPct val="0"/>
            </a:spcBef>
            <a:spcAft>
              <a:spcPct val="35000"/>
            </a:spcAft>
            <a:buNone/>
          </a:pPr>
          <a:endParaRPr lang="en-GB" sz="1600" kern="1200" dirty="0">
            <a:solidFill>
              <a:sysClr val="window" lastClr="FFFFFF"/>
            </a:solidFill>
            <a:latin typeface="Calibri" panose="020F0502020204030204"/>
            <a:ea typeface="+mn-ea"/>
            <a:cs typeface="+mn-cs"/>
          </a:endParaRPr>
        </a:p>
      </dsp:txBody>
      <dsp:txXfrm>
        <a:off x="5094376" y="790640"/>
        <a:ext cx="2019579" cy="2019579"/>
      </dsp:txXfrm>
    </dsp:sp>
    <dsp:sp modelId="{0CACE83C-A83E-4875-A2E7-F508BD97E756}">
      <dsp:nvSpPr>
        <dsp:cNvPr id="0" name=""/>
        <dsp:cNvSpPr/>
      </dsp:nvSpPr>
      <dsp:spPr>
        <a:xfrm>
          <a:off x="6925364" y="365803"/>
          <a:ext cx="2856115" cy="2856115"/>
        </a:xfrm>
        <a:prstGeom prst="ellipse">
          <a:avLst/>
        </a:prstGeom>
        <a:solidFill>
          <a:srgbClr val="FCA304"/>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7182" tIns="20320" rIns="157182"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ysClr val="window" lastClr="FFFFFF"/>
              </a:solidFill>
              <a:latin typeface="Calibri" panose="020F0502020204030204"/>
              <a:ea typeface="+mn-ea"/>
              <a:cs typeface="+mn-cs"/>
            </a:rPr>
            <a:t>Making best use of resources</a:t>
          </a:r>
        </a:p>
        <a:p>
          <a:pPr marL="0" lvl="0" indent="0" algn="ctr" defTabSz="711200">
            <a:lnSpc>
              <a:spcPct val="90000"/>
            </a:lnSpc>
            <a:spcBef>
              <a:spcPct val="0"/>
            </a:spcBef>
            <a:spcAft>
              <a:spcPct val="35000"/>
            </a:spcAft>
            <a:buNone/>
          </a:pPr>
          <a:endParaRPr lang="en-GB" sz="1600" kern="1200" dirty="0">
            <a:solidFill>
              <a:sysClr val="window" lastClr="FFFFFF"/>
            </a:solidFill>
            <a:latin typeface="Calibri" panose="020F0502020204030204"/>
            <a:ea typeface="+mn-ea"/>
            <a:cs typeface="+mn-cs"/>
          </a:endParaRPr>
        </a:p>
      </dsp:txBody>
      <dsp:txXfrm>
        <a:off x="7343632" y="784071"/>
        <a:ext cx="2019579" cy="2019579"/>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99626-10C6-64FA-35C0-1738F872B2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81E2823-28A3-4066-2226-F6747B90B5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CE127A7-45DD-534A-C76C-D83027474C9B}"/>
              </a:ext>
            </a:extLst>
          </p:cNvPr>
          <p:cNvSpPr>
            <a:spLocks noGrp="1"/>
          </p:cNvSpPr>
          <p:nvPr>
            <p:ph type="dt" sz="half" idx="10"/>
          </p:nvPr>
        </p:nvSpPr>
        <p:spPr/>
        <p:txBody>
          <a:bodyPr/>
          <a:lstStyle/>
          <a:p>
            <a:fld id="{53205B1E-3813-49A8-A64B-004ADD855262}" type="datetimeFigureOut">
              <a:rPr lang="en-GB" smtClean="0"/>
              <a:t>29/11/2022</a:t>
            </a:fld>
            <a:endParaRPr lang="en-GB" dirty="0"/>
          </a:p>
        </p:txBody>
      </p:sp>
      <p:sp>
        <p:nvSpPr>
          <p:cNvPr id="5" name="Footer Placeholder 4">
            <a:extLst>
              <a:ext uri="{FF2B5EF4-FFF2-40B4-BE49-F238E27FC236}">
                <a16:creationId xmlns:a16="http://schemas.microsoft.com/office/drawing/2014/main" id="{0670F52B-CA58-DB47-CD9C-1B5ED14D23A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F20C795-095B-B17E-E5E3-2BBA72410A64}"/>
              </a:ext>
            </a:extLst>
          </p:cNvPr>
          <p:cNvSpPr>
            <a:spLocks noGrp="1"/>
          </p:cNvSpPr>
          <p:nvPr>
            <p:ph type="sldNum" sz="quarter" idx="12"/>
          </p:nvPr>
        </p:nvSpPr>
        <p:spPr/>
        <p:txBody>
          <a:bodyPr/>
          <a:lstStyle/>
          <a:p>
            <a:fld id="{A0723F52-7596-498E-9251-993BDCF03342}" type="slidenum">
              <a:rPr lang="en-GB" smtClean="0"/>
              <a:t>‹#›</a:t>
            </a:fld>
            <a:endParaRPr lang="en-GB" dirty="0"/>
          </a:p>
        </p:txBody>
      </p:sp>
    </p:spTree>
    <p:extLst>
      <p:ext uri="{BB962C8B-B14F-4D97-AF65-F5344CB8AC3E}">
        <p14:creationId xmlns:p14="http://schemas.microsoft.com/office/powerpoint/2010/main" val="92952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224B9-E502-E4F0-E508-E9E998B1330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88EF62B-49A1-918E-A00F-34DB73EFC9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53EF4E-A9E3-FF55-448F-979B68B3B7AB}"/>
              </a:ext>
            </a:extLst>
          </p:cNvPr>
          <p:cNvSpPr>
            <a:spLocks noGrp="1"/>
          </p:cNvSpPr>
          <p:nvPr>
            <p:ph type="dt" sz="half" idx="10"/>
          </p:nvPr>
        </p:nvSpPr>
        <p:spPr/>
        <p:txBody>
          <a:bodyPr/>
          <a:lstStyle/>
          <a:p>
            <a:fld id="{53205B1E-3813-49A8-A64B-004ADD855262}" type="datetimeFigureOut">
              <a:rPr lang="en-GB" smtClean="0"/>
              <a:t>29/11/2022</a:t>
            </a:fld>
            <a:endParaRPr lang="en-GB" dirty="0"/>
          </a:p>
        </p:txBody>
      </p:sp>
      <p:sp>
        <p:nvSpPr>
          <p:cNvPr id="5" name="Footer Placeholder 4">
            <a:extLst>
              <a:ext uri="{FF2B5EF4-FFF2-40B4-BE49-F238E27FC236}">
                <a16:creationId xmlns:a16="http://schemas.microsoft.com/office/drawing/2014/main" id="{3A1F7233-FDE0-D023-B4D0-7E06BFF5647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C3DFF56-B3D2-CB32-75A5-CD2A6DC7E7A1}"/>
              </a:ext>
            </a:extLst>
          </p:cNvPr>
          <p:cNvSpPr>
            <a:spLocks noGrp="1"/>
          </p:cNvSpPr>
          <p:nvPr>
            <p:ph type="sldNum" sz="quarter" idx="12"/>
          </p:nvPr>
        </p:nvSpPr>
        <p:spPr/>
        <p:txBody>
          <a:bodyPr/>
          <a:lstStyle/>
          <a:p>
            <a:fld id="{A0723F52-7596-498E-9251-993BDCF03342}" type="slidenum">
              <a:rPr lang="en-GB" smtClean="0"/>
              <a:t>‹#›</a:t>
            </a:fld>
            <a:endParaRPr lang="en-GB" dirty="0"/>
          </a:p>
        </p:txBody>
      </p:sp>
    </p:spTree>
    <p:extLst>
      <p:ext uri="{BB962C8B-B14F-4D97-AF65-F5344CB8AC3E}">
        <p14:creationId xmlns:p14="http://schemas.microsoft.com/office/powerpoint/2010/main" val="2088931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19138D-85A6-A8D5-F812-CBA0CAD445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5F44806-FADE-E943-FDC0-09C9DC1E27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7111B9-F7CE-1987-3D99-56E55EC025C1}"/>
              </a:ext>
            </a:extLst>
          </p:cNvPr>
          <p:cNvSpPr>
            <a:spLocks noGrp="1"/>
          </p:cNvSpPr>
          <p:nvPr>
            <p:ph type="dt" sz="half" idx="10"/>
          </p:nvPr>
        </p:nvSpPr>
        <p:spPr/>
        <p:txBody>
          <a:bodyPr/>
          <a:lstStyle/>
          <a:p>
            <a:fld id="{53205B1E-3813-49A8-A64B-004ADD855262}" type="datetimeFigureOut">
              <a:rPr lang="en-GB" smtClean="0"/>
              <a:t>29/11/2022</a:t>
            </a:fld>
            <a:endParaRPr lang="en-GB" dirty="0"/>
          </a:p>
        </p:txBody>
      </p:sp>
      <p:sp>
        <p:nvSpPr>
          <p:cNvPr id="5" name="Footer Placeholder 4">
            <a:extLst>
              <a:ext uri="{FF2B5EF4-FFF2-40B4-BE49-F238E27FC236}">
                <a16:creationId xmlns:a16="http://schemas.microsoft.com/office/drawing/2014/main" id="{AB1F8114-7552-C086-80EC-C53B6207054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96379E4-DD28-D2C9-818B-AC8F1083B958}"/>
              </a:ext>
            </a:extLst>
          </p:cNvPr>
          <p:cNvSpPr>
            <a:spLocks noGrp="1"/>
          </p:cNvSpPr>
          <p:nvPr>
            <p:ph type="sldNum" sz="quarter" idx="12"/>
          </p:nvPr>
        </p:nvSpPr>
        <p:spPr/>
        <p:txBody>
          <a:bodyPr/>
          <a:lstStyle/>
          <a:p>
            <a:fld id="{A0723F52-7596-498E-9251-993BDCF03342}" type="slidenum">
              <a:rPr lang="en-GB" smtClean="0"/>
              <a:t>‹#›</a:t>
            </a:fld>
            <a:endParaRPr lang="en-GB" dirty="0"/>
          </a:p>
        </p:txBody>
      </p:sp>
    </p:spTree>
    <p:extLst>
      <p:ext uri="{BB962C8B-B14F-4D97-AF65-F5344CB8AC3E}">
        <p14:creationId xmlns:p14="http://schemas.microsoft.com/office/powerpoint/2010/main" val="2037491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TextBox 5"/>
          <p:cNvSpPr txBox="1"/>
          <p:nvPr userDrawn="1"/>
        </p:nvSpPr>
        <p:spPr>
          <a:xfrm>
            <a:off x="9887484" y="4844042"/>
            <a:ext cx="2187723" cy="369332"/>
          </a:xfrm>
          <a:prstGeom prst="rect">
            <a:avLst/>
          </a:prstGeom>
          <a:noFill/>
        </p:spPr>
        <p:txBody>
          <a:bodyPr wrap="square" rtlCol="0">
            <a:spAutoFit/>
          </a:bodyPr>
          <a:lstStyle/>
          <a:p>
            <a:pPr algn="r"/>
            <a:r>
              <a:rPr lang="en-GB" b="1" i="1" dirty="0">
                <a:solidFill>
                  <a:schemeClr val="bg1"/>
                </a:solidFill>
                <a:latin typeface="Arial" panose="020B0604020202020204" pitchFamily="34" charset="0"/>
                <a:cs typeface="Arial" panose="020B0604020202020204" pitchFamily="34" charset="0"/>
              </a:rPr>
              <a:t>Pride in our care</a:t>
            </a:r>
          </a:p>
        </p:txBody>
      </p:sp>
      <p:sp>
        <p:nvSpPr>
          <p:cNvPr id="9" name="TextBox 8"/>
          <p:cNvSpPr txBox="1"/>
          <p:nvPr userDrawn="1"/>
        </p:nvSpPr>
        <p:spPr>
          <a:xfrm>
            <a:off x="6477712" y="6452075"/>
            <a:ext cx="5597495" cy="246221"/>
          </a:xfrm>
          <a:prstGeom prst="rect">
            <a:avLst/>
          </a:prstGeom>
          <a:noFill/>
        </p:spPr>
        <p:txBody>
          <a:bodyPr wrap="square" rtlCol="0">
            <a:spAutoFit/>
          </a:bodyPr>
          <a:lstStyle/>
          <a:p>
            <a:pPr algn="r"/>
            <a:r>
              <a:rPr lang="en-GB" sz="1000" dirty="0">
                <a:solidFill>
                  <a:schemeClr val="bg1"/>
                </a:solidFill>
              </a:rPr>
              <a:t>A member of Cambridge University Health Partners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01090" y="0"/>
            <a:ext cx="4790910" cy="2152676"/>
          </a:xfrm>
          <a:prstGeom prst="rect">
            <a:avLst/>
          </a:prstGeom>
        </p:spPr>
      </p:pic>
      <p:sp>
        <p:nvSpPr>
          <p:cNvPr id="4" name="Rectangle 3"/>
          <p:cNvSpPr/>
          <p:nvPr userDrawn="1"/>
        </p:nvSpPr>
        <p:spPr>
          <a:xfrm>
            <a:off x="0" y="5068957"/>
            <a:ext cx="12192000" cy="1789043"/>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p:cNvSpPr/>
          <p:nvPr userDrawn="1"/>
        </p:nvSpPr>
        <p:spPr>
          <a:xfrm>
            <a:off x="0" y="5705061"/>
            <a:ext cx="12192000" cy="516835"/>
          </a:xfrm>
          <a:prstGeom prst="rect">
            <a:avLst/>
          </a:prstGeom>
          <a:solidFill>
            <a:srgbClr val="3300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userDrawn="1"/>
        </p:nvSpPr>
        <p:spPr>
          <a:xfrm>
            <a:off x="6105258" y="5637121"/>
            <a:ext cx="4401084" cy="584775"/>
          </a:xfrm>
          <a:prstGeom prst="rect">
            <a:avLst/>
          </a:prstGeom>
          <a:noFill/>
        </p:spPr>
        <p:txBody>
          <a:bodyPr wrap="square" rtlCol="0">
            <a:spAutoFit/>
          </a:bodyPr>
          <a:lstStyle/>
          <a:p>
            <a:r>
              <a:rPr lang="en-GB" sz="3200" b="1" i="0" dirty="0">
                <a:solidFill>
                  <a:schemeClr val="bg1"/>
                </a:solidFill>
                <a:latin typeface="A little sunshine" panose="02000603000000000000" pitchFamily="2" charset="0"/>
                <a:ea typeface="A little sunshine" panose="02000603000000000000" pitchFamily="2" charset="0"/>
                <a:cs typeface="Arial" panose="020B0604020202020204" pitchFamily="34" charset="0"/>
              </a:rPr>
              <a:t>Pride in our care</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844042"/>
            <a:ext cx="5963478" cy="1960626"/>
          </a:xfrm>
          <a:prstGeom prst="rect">
            <a:avLst/>
          </a:prstGeom>
        </p:spPr>
      </p:pic>
      <p:pic>
        <p:nvPicPr>
          <p:cNvPr id="14" name="Picture 13">
            <a:extLst>
              <a:ext uri="{FF2B5EF4-FFF2-40B4-BE49-F238E27FC236}">
                <a16:creationId xmlns:a16="http://schemas.microsoft.com/office/drawing/2014/main" id="{BF4530C1-8B65-466C-B5A3-ADF1DD395A0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96000" y="2875085"/>
            <a:ext cx="2784874" cy="1989017"/>
          </a:xfrm>
          <a:prstGeom prst="rect">
            <a:avLst/>
          </a:prstGeom>
        </p:spPr>
      </p:pic>
      <p:pic>
        <p:nvPicPr>
          <p:cNvPr id="15" name="Picture 14">
            <a:extLst>
              <a:ext uri="{FF2B5EF4-FFF2-40B4-BE49-F238E27FC236}">
                <a16:creationId xmlns:a16="http://schemas.microsoft.com/office/drawing/2014/main" id="{D991AFB0-49D0-4E68-BEB9-CE47C542E2B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56296" y="2875085"/>
            <a:ext cx="3535673" cy="1989017"/>
          </a:xfrm>
          <a:prstGeom prst="rect">
            <a:avLst/>
          </a:prstGeom>
        </p:spPr>
      </p:pic>
    </p:spTree>
    <p:extLst>
      <p:ext uri="{BB962C8B-B14F-4D97-AF65-F5344CB8AC3E}">
        <p14:creationId xmlns:p14="http://schemas.microsoft.com/office/powerpoint/2010/main" val="3206932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362E2-D164-8831-5A3B-78A1BA9056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B11CBA-9045-322A-25CD-3324976D62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5CD6B0-DDCE-1134-6CE2-496284FE0FA0}"/>
              </a:ext>
            </a:extLst>
          </p:cNvPr>
          <p:cNvSpPr>
            <a:spLocks noGrp="1"/>
          </p:cNvSpPr>
          <p:nvPr>
            <p:ph type="dt" sz="half" idx="10"/>
          </p:nvPr>
        </p:nvSpPr>
        <p:spPr/>
        <p:txBody>
          <a:bodyPr/>
          <a:lstStyle/>
          <a:p>
            <a:fld id="{53205B1E-3813-49A8-A64B-004ADD855262}" type="datetimeFigureOut">
              <a:rPr lang="en-GB" smtClean="0"/>
              <a:t>29/11/2022</a:t>
            </a:fld>
            <a:endParaRPr lang="en-GB" dirty="0"/>
          </a:p>
        </p:txBody>
      </p:sp>
      <p:sp>
        <p:nvSpPr>
          <p:cNvPr id="5" name="Footer Placeholder 4">
            <a:extLst>
              <a:ext uri="{FF2B5EF4-FFF2-40B4-BE49-F238E27FC236}">
                <a16:creationId xmlns:a16="http://schemas.microsoft.com/office/drawing/2014/main" id="{3A425E91-212A-42F7-567E-D940A363661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51C8BCA-328A-5DAB-D507-C984DDD2540F}"/>
              </a:ext>
            </a:extLst>
          </p:cNvPr>
          <p:cNvSpPr>
            <a:spLocks noGrp="1"/>
          </p:cNvSpPr>
          <p:nvPr>
            <p:ph type="sldNum" sz="quarter" idx="12"/>
          </p:nvPr>
        </p:nvSpPr>
        <p:spPr/>
        <p:txBody>
          <a:bodyPr/>
          <a:lstStyle/>
          <a:p>
            <a:fld id="{A0723F52-7596-498E-9251-993BDCF03342}" type="slidenum">
              <a:rPr lang="en-GB" smtClean="0"/>
              <a:t>‹#›</a:t>
            </a:fld>
            <a:endParaRPr lang="en-GB" dirty="0"/>
          </a:p>
        </p:txBody>
      </p:sp>
    </p:spTree>
    <p:extLst>
      <p:ext uri="{BB962C8B-B14F-4D97-AF65-F5344CB8AC3E}">
        <p14:creationId xmlns:p14="http://schemas.microsoft.com/office/powerpoint/2010/main" val="3231159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755D7-D2D4-3ECA-7B3D-75A8803CD1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2010BF-B306-4C07-06D5-0162EA9540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700D14-E6E6-4D30-E7E9-214E16CE929D}"/>
              </a:ext>
            </a:extLst>
          </p:cNvPr>
          <p:cNvSpPr>
            <a:spLocks noGrp="1"/>
          </p:cNvSpPr>
          <p:nvPr>
            <p:ph type="dt" sz="half" idx="10"/>
          </p:nvPr>
        </p:nvSpPr>
        <p:spPr/>
        <p:txBody>
          <a:bodyPr/>
          <a:lstStyle/>
          <a:p>
            <a:fld id="{53205B1E-3813-49A8-A64B-004ADD855262}" type="datetimeFigureOut">
              <a:rPr lang="en-GB" smtClean="0"/>
              <a:t>29/11/2022</a:t>
            </a:fld>
            <a:endParaRPr lang="en-GB" dirty="0"/>
          </a:p>
        </p:txBody>
      </p:sp>
      <p:sp>
        <p:nvSpPr>
          <p:cNvPr id="5" name="Footer Placeholder 4">
            <a:extLst>
              <a:ext uri="{FF2B5EF4-FFF2-40B4-BE49-F238E27FC236}">
                <a16:creationId xmlns:a16="http://schemas.microsoft.com/office/drawing/2014/main" id="{8F4A5B59-ADCD-7C76-9E50-F7E014D9D7D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B2FD647-5840-3DC1-9A89-53A0BC5D2B60}"/>
              </a:ext>
            </a:extLst>
          </p:cNvPr>
          <p:cNvSpPr>
            <a:spLocks noGrp="1"/>
          </p:cNvSpPr>
          <p:nvPr>
            <p:ph type="sldNum" sz="quarter" idx="12"/>
          </p:nvPr>
        </p:nvSpPr>
        <p:spPr/>
        <p:txBody>
          <a:bodyPr/>
          <a:lstStyle/>
          <a:p>
            <a:fld id="{A0723F52-7596-498E-9251-993BDCF03342}" type="slidenum">
              <a:rPr lang="en-GB" smtClean="0"/>
              <a:t>‹#›</a:t>
            </a:fld>
            <a:endParaRPr lang="en-GB" dirty="0"/>
          </a:p>
        </p:txBody>
      </p:sp>
    </p:spTree>
    <p:extLst>
      <p:ext uri="{BB962C8B-B14F-4D97-AF65-F5344CB8AC3E}">
        <p14:creationId xmlns:p14="http://schemas.microsoft.com/office/powerpoint/2010/main" val="2070444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2B029-966C-68FC-0486-DBBFB65C9F0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6FCAAB-A268-F6BB-3F41-1788B6907E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3B1206C-D2C0-B717-2CA2-835B56C20E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618AC5E-D463-15DE-CC3F-CE5CFA88ACCD}"/>
              </a:ext>
            </a:extLst>
          </p:cNvPr>
          <p:cNvSpPr>
            <a:spLocks noGrp="1"/>
          </p:cNvSpPr>
          <p:nvPr>
            <p:ph type="dt" sz="half" idx="10"/>
          </p:nvPr>
        </p:nvSpPr>
        <p:spPr/>
        <p:txBody>
          <a:bodyPr/>
          <a:lstStyle/>
          <a:p>
            <a:fld id="{53205B1E-3813-49A8-A64B-004ADD855262}" type="datetimeFigureOut">
              <a:rPr lang="en-GB" smtClean="0"/>
              <a:t>29/11/2022</a:t>
            </a:fld>
            <a:endParaRPr lang="en-GB" dirty="0"/>
          </a:p>
        </p:txBody>
      </p:sp>
      <p:sp>
        <p:nvSpPr>
          <p:cNvPr id="6" name="Footer Placeholder 5">
            <a:extLst>
              <a:ext uri="{FF2B5EF4-FFF2-40B4-BE49-F238E27FC236}">
                <a16:creationId xmlns:a16="http://schemas.microsoft.com/office/drawing/2014/main" id="{8799DF43-1D8F-B3A6-EA0F-D39B0260FD5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56271D3C-CC86-9FEE-2C6A-AD6D6571BEFE}"/>
              </a:ext>
            </a:extLst>
          </p:cNvPr>
          <p:cNvSpPr>
            <a:spLocks noGrp="1"/>
          </p:cNvSpPr>
          <p:nvPr>
            <p:ph type="sldNum" sz="quarter" idx="12"/>
          </p:nvPr>
        </p:nvSpPr>
        <p:spPr/>
        <p:txBody>
          <a:bodyPr/>
          <a:lstStyle/>
          <a:p>
            <a:fld id="{A0723F52-7596-498E-9251-993BDCF03342}" type="slidenum">
              <a:rPr lang="en-GB" smtClean="0"/>
              <a:t>‹#›</a:t>
            </a:fld>
            <a:endParaRPr lang="en-GB" dirty="0"/>
          </a:p>
        </p:txBody>
      </p:sp>
    </p:spTree>
    <p:extLst>
      <p:ext uri="{BB962C8B-B14F-4D97-AF65-F5344CB8AC3E}">
        <p14:creationId xmlns:p14="http://schemas.microsoft.com/office/powerpoint/2010/main" val="928642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A4600-D757-B8EB-A1C4-DB19069A481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ECCC5E-70D5-D1FF-B066-44D3601F76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FCE695-D325-3673-E1C1-A1CB8CAFD4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2DC7818-871F-1CCC-9615-6E2D6CB492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CFCCE4-6199-EE05-FBBC-90D82F8AF3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36CC2AB-0DD7-3AE9-70CA-68D7B59ED147}"/>
              </a:ext>
            </a:extLst>
          </p:cNvPr>
          <p:cNvSpPr>
            <a:spLocks noGrp="1"/>
          </p:cNvSpPr>
          <p:nvPr>
            <p:ph type="dt" sz="half" idx="10"/>
          </p:nvPr>
        </p:nvSpPr>
        <p:spPr/>
        <p:txBody>
          <a:bodyPr/>
          <a:lstStyle/>
          <a:p>
            <a:fld id="{53205B1E-3813-49A8-A64B-004ADD855262}" type="datetimeFigureOut">
              <a:rPr lang="en-GB" smtClean="0"/>
              <a:t>29/11/2022</a:t>
            </a:fld>
            <a:endParaRPr lang="en-GB" dirty="0"/>
          </a:p>
        </p:txBody>
      </p:sp>
      <p:sp>
        <p:nvSpPr>
          <p:cNvPr id="8" name="Footer Placeholder 7">
            <a:extLst>
              <a:ext uri="{FF2B5EF4-FFF2-40B4-BE49-F238E27FC236}">
                <a16:creationId xmlns:a16="http://schemas.microsoft.com/office/drawing/2014/main" id="{2986496A-CF4D-8AA1-0056-B8BF067E4299}"/>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0FD99092-DE5A-7206-360B-1C59487CA8B1}"/>
              </a:ext>
            </a:extLst>
          </p:cNvPr>
          <p:cNvSpPr>
            <a:spLocks noGrp="1"/>
          </p:cNvSpPr>
          <p:nvPr>
            <p:ph type="sldNum" sz="quarter" idx="12"/>
          </p:nvPr>
        </p:nvSpPr>
        <p:spPr/>
        <p:txBody>
          <a:bodyPr/>
          <a:lstStyle/>
          <a:p>
            <a:fld id="{A0723F52-7596-498E-9251-993BDCF03342}" type="slidenum">
              <a:rPr lang="en-GB" smtClean="0"/>
              <a:t>‹#›</a:t>
            </a:fld>
            <a:endParaRPr lang="en-GB" dirty="0"/>
          </a:p>
        </p:txBody>
      </p:sp>
    </p:spTree>
    <p:extLst>
      <p:ext uri="{BB962C8B-B14F-4D97-AF65-F5344CB8AC3E}">
        <p14:creationId xmlns:p14="http://schemas.microsoft.com/office/powerpoint/2010/main" val="3258343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0DA66-4436-6435-CFDB-9F1018C121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09099C2-A0D1-8281-7CB8-F1CDE22325B0}"/>
              </a:ext>
            </a:extLst>
          </p:cNvPr>
          <p:cNvSpPr>
            <a:spLocks noGrp="1"/>
          </p:cNvSpPr>
          <p:nvPr>
            <p:ph type="dt" sz="half" idx="10"/>
          </p:nvPr>
        </p:nvSpPr>
        <p:spPr/>
        <p:txBody>
          <a:bodyPr/>
          <a:lstStyle/>
          <a:p>
            <a:fld id="{53205B1E-3813-49A8-A64B-004ADD855262}" type="datetimeFigureOut">
              <a:rPr lang="en-GB" smtClean="0"/>
              <a:t>29/11/2022</a:t>
            </a:fld>
            <a:endParaRPr lang="en-GB" dirty="0"/>
          </a:p>
        </p:txBody>
      </p:sp>
      <p:sp>
        <p:nvSpPr>
          <p:cNvPr id="4" name="Footer Placeholder 3">
            <a:extLst>
              <a:ext uri="{FF2B5EF4-FFF2-40B4-BE49-F238E27FC236}">
                <a16:creationId xmlns:a16="http://schemas.microsoft.com/office/drawing/2014/main" id="{6A07A3FC-66AF-FACA-92D6-25AAE184684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DC503F5-A9E6-ECB1-CF12-ECBCD76045A9}"/>
              </a:ext>
            </a:extLst>
          </p:cNvPr>
          <p:cNvSpPr>
            <a:spLocks noGrp="1"/>
          </p:cNvSpPr>
          <p:nvPr>
            <p:ph type="sldNum" sz="quarter" idx="12"/>
          </p:nvPr>
        </p:nvSpPr>
        <p:spPr/>
        <p:txBody>
          <a:bodyPr/>
          <a:lstStyle/>
          <a:p>
            <a:fld id="{A0723F52-7596-498E-9251-993BDCF03342}" type="slidenum">
              <a:rPr lang="en-GB" smtClean="0"/>
              <a:t>‹#›</a:t>
            </a:fld>
            <a:endParaRPr lang="en-GB" dirty="0"/>
          </a:p>
        </p:txBody>
      </p:sp>
    </p:spTree>
    <p:extLst>
      <p:ext uri="{BB962C8B-B14F-4D97-AF65-F5344CB8AC3E}">
        <p14:creationId xmlns:p14="http://schemas.microsoft.com/office/powerpoint/2010/main" val="819578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D7678B-0B5B-37F5-4FED-B6D9D76410C2}"/>
              </a:ext>
            </a:extLst>
          </p:cNvPr>
          <p:cNvSpPr>
            <a:spLocks noGrp="1"/>
          </p:cNvSpPr>
          <p:nvPr>
            <p:ph type="dt" sz="half" idx="10"/>
          </p:nvPr>
        </p:nvSpPr>
        <p:spPr/>
        <p:txBody>
          <a:bodyPr/>
          <a:lstStyle/>
          <a:p>
            <a:fld id="{53205B1E-3813-49A8-A64B-004ADD855262}" type="datetimeFigureOut">
              <a:rPr lang="en-GB" smtClean="0"/>
              <a:t>29/11/2022</a:t>
            </a:fld>
            <a:endParaRPr lang="en-GB" dirty="0"/>
          </a:p>
        </p:txBody>
      </p:sp>
      <p:sp>
        <p:nvSpPr>
          <p:cNvPr id="3" name="Footer Placeholder 2">
            <a:extLst>
              <a:ext uri="{FF2B5EF4-FFF2-40B4-BE49-F238E27FC236}">
                <a16:creationId xmlns:a16="http://schemas.microsoft.com/office/drawing/2014/main" id="{EA78C3BE-1B34-5C0C-65EE-CF73C9130E42}"/>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53638F1-5EA3-A84A-6299-35F3B267AC55}"/>
              </a:ext>
            </a:extLst>
          </p:cNvPr>
          <p:cNvSpPr>
            <a:spLocks noGrp="1"/>
          </p:cNvSpPr>
          <p:nvPr>
            <p:ph type="sldNum" sz="quarter" idx="12"/>
          </p:nvPr>
        </p:nvSpPr>
        <p:spPr/>
        <p:txBody>
          <a:bodyPr/>
          <a:lstStyle/>
          <a:p>
            <a:fld id="{A0723F52-7596-498E-9251-993BDCF03342}" type="slidenum">
              <a:rPr lang="en-GB" smtClean="0"/>
              <a:t>‹#›</a:t>
            </a:fld>
            <a:endParaRPr lang="en-GB" dirty="0"/>
          </a:p>
        </p:txBody>
      </p:sp>
    </p:spTree>
    <p:extLst>
      <p:ext uri="{BB962C8B-B14F-4D97-AF65-F5344CB8AC3E}">
        <p14:creationId xmlns:p14="http://schemas.microsoft.com/office/powerpoint/2010/main" val="1482225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91278-9B77-4076-2D13-6BE42E7B06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5FBA0EB-4321-7575-5A5B-0BCFA783DA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E0F80B3-19E3-FD8E-1C71-BA6DB9C700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6D80A7-A797-72A5-2EBD-DA3652C09348}"/>
              </a:ext>
            </a:extLst>
          </p:cNvPr>
          <p:cNvSpPr>
            <a:spLocks noGrp="1"/>
          </p:cNvSpPr>
          <p:nvPr>
            <p:ph type="dt" sz="half" idx="10"/>
          </p:nvPr>
        </p:nvSpPr>
        <p:spPr/>
        <p:txBody>
          <a:bodyPr/>
          <a:lstStyle/>
          <a:p>
            <a:fld id="{53205B1E-3813-49A8-A64B-004ADD855262}" type="datetimeFigureOut">
              <a:rPr lang="en-GB" smtClean="0"/>
              <a:t>29/11/2022</a:t>
            </a:fld>
            <a:endParaRPr lang="en-GB" dirty="0"/>
          </a:p>
        </p:txBody>
      </p:sp>
      <p:sp>
        <p:nvSpPr>
          <p:cNvPr id="6" name="Footer Placeholder 5">
            <a:extLst>
              <a:ext uri="{FF2B5EF4-FFF2-40B4-BE49-F238E27FC236}">
                <a16:creationId xmlns:a16="http://schemas.microsoft.com/office/drawing/2014/main" id="{1E8ACCDF-A6B3-93E0-1EF5-342E6CF4965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A82B15B-8AC2-B5C5-7D09-54410C55CD81}"/>
              </a:ext>
            </a:extLst>
          </p:cNvPr>
          <p:cNvSpPr>
            <a:spLocks noGrp="1"/>
          </p:cNvSpPr>
          <p:nvPr>
            <p:ph type="sldNum" sz="quarter" idx="12"/>
          </p:nvPr>
        </p:nvSpPr>
        <p:spPr/>
        <p:txBody>
          <a:bodyPr/>
          <a:lstStyle/>
          <a:p>
            <a:fld id="{A0723F52-7596-498E-9251-993BDCF03342}" type="slidenum">
              <a:rPr lang="en-GB" smtClean="0"/>
              <a:t>‹#›</a:t>
            </a:fld>
            <a:endParaRPr lang="en-GB" dirty="0"/>
          </a:p>
        </p:txBody>
      </p:sp>
    </p:spTree>
    <p:extLst>
      <p:ext uri="{BB962C8B-B14F-4D97-AF65-F5344CB8AC3E}">
        <p14:creationId xmlns:p14="http://schemas.microsoft.com/office/powerpoint/2010/main" val="2638145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EBA5A-0D47-6042-2CF7-3718CA4C8F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119F873-13CE-6B61-2AD6-97A05FAA3C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89F204D2-7A31-EABA-ACF4-E05B60BEB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1C623E-CC64-5E21-06A9-F0481D48C24A}"/>
              </a:ext>
            </a:extLst>
          </p:cNvPr>
          <p:cNvSpPr>
            <a:spLocks noGrp="1"/>
          </p:cNvSpPr>
          <p:nvPr>
            <p:ph type="dt" sz="half" idx="10"/>
          </p:nvPr>
        </p:nvSpPr>
        <p:spPr/>
        <p:txBody>
          <a:bodyPr/>
          <a:lstStyle/>
          <a:p>
            <a:fld id="{53205B1E-3813-49A8-A64B-004ADD855262}" type="datetimeFigureOut">
              <a:rPr lang="en-GB" smtClean="0"/>
              <a:t>29/11/2022</a:t>
            </a:fld>
            <a:endParaRPr lang="en-GB" dirty="0"/>
          </a:p>
        </p:txBody>
      </p:sp>
      <p:sp>
        <p:nvSpPr>
          <p:cNvPr id="6" name="Footer Placeholder 5">
            <a:extLst>
              <a:ext uri="{FF2B5EF4-FFF2-40B4-BE49-F238E27FC236}">
                <a16:creationId xmlns:a16="http://schemas.microsoft.com/office/drawing/2014/main" id="{DB4C7F1B-5626-2E71-C7A7-E3A23AFAE8F9}"/>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3C37728-98B2-2E11-80FA-C2E456CFC711}"/>
              </a:ext>
            </a:extLst>
          </p:cNvPr>
          <p:cNvSpPr>
            <a:spLocks noGrp="1"/>
          </p:cNvSpPr>
          <p:nvPr>
            <p:ph type="sldNum" sz="quarter" idx="12"/>
          </p:nvPr>
        </p:nvSpPr>
        <p:spPr/>
        <p:txBody>
          <a:bodyPr/>
          <a:lstStyle/>
          <a:p>
            <a:fld id="{A0723F52-7596-498E-9251-993BDCF03342}" type="slidenum">
              <a:rPr lang="en-GB" smtClean="0"/>
              <a:t>‹#›</a:t>
            </a:fld>
            <a:endParaRPr lang="en-GB" dirty="0"/>
          </a:p>
        </p:txBody>
      </p:sp>
    </p:spTree>
    <p:extLst>
      <p:ext uri="{BB962C8B-B14F-4D97-AF65-F5344CB8AC3E}">
        <p14:creationId xmlns:p14="http://schemas.microsoft.com/office/powerpoint/2010/main" val="51777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3B429F-8F64-0D49-B327-6EC6195D88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C0B2A4-DBF6-B73D-8715-335A07B3D0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A31BD5-0FCE-0261-6F84-F167ADA537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05B1E-3813-49A8-A64B-004ADD855262}" type="datetimeFigureOut">
              <a:rPr lang="en-GB" smtClean="0"/>
              <a:t>29/11/2022</a:t>
            </a:fld>
            <a:endParaRPr lang="en-GB" dirty="0"/>
          </a:p>
        </p:txBody>
      </p:sp>
      <p:sp>
        <p:nvSpPr>
          <p:cNvPr id="5" name="Footer Placeholder 4">
            <a:extLst>
              <a:ext uri="{FF2B5EF4-FFF2-40B4-BE49-F238E27FC236}">
                <a16:creationId xmlns:a16="http://schemas.microsoft.com/office/drawing/2014/main" id="{8A7EC82A-0E3C-6074-5299-419D52CAD0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D7793080-D6B4-96A2-01F3-049F7BAA05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723F52-7596-498E-9251-993BDCF03342}" type="slidenum">
              <a:rPr lang="en-GB" smtClean="0"/>
              <a:t>‹#›</a:t>
            </a:fld>
            <a:endParaRPr lang="en-GB" dirty="0"/>
          </a:p>
        </p:txBody>
      </p:sp>
    </p:spTree>
    <p:extLst>
      <p:ext uri="{BB962C8B-B14F-4D97-AF65-F5344CB8AC3E}">
        <p14:creationId xmlns:p14="http://schemas.microsoft.com/office/powerpoint/2010/main" val="29214966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cpft.nhs.uk/board-of-directors" TargetMode="External"/><Relationship Id="rId7" Type="http://schemas.openxmlformats.org/officeDocument/2006/relationships/image" Target="../media/image29.jpeg"/><Relationship Id="rId2" Type="http://schemas.openxmlformats.org/officeDocument/2006/relationships/hyperlink" Target="http://www.cpft.nhs.uk/" TargetMode="External"/><Relationship Id="rId1" Type="http://schemas.openxmlformats.org/officeDocument/2006/relationships/slideLayout" Target="../slideLayouts/slideLayout2.xml"/><Relationship Id="rId6" Type="http://schemas.openxmlformats.org/officeDocument/2006/relationships/hyperlink" Target="mailto:CPFT@inclusiveboards.co.uk" TargetMode="External"/><Relationship Id="rId5" Type="http://schemas.openxmlformats.org/officeDocument/2006/relationships/hyperlink" Target="http://www.inclusiveboards.co.uk/opportunities" TargetMode="External"/><Relationship Id="rId4" Type="http://schemas.openxmlformats.org/officeDocument/2006/relationships/hyperlink" Target="https://www.cpics.org.uk/"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diagramLayout" Target="../diagrams/layout1.xml"/><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image" Target="../media/image19.png"/><Relationship Id="rId5" Type="http://schemas.openxmlformats.org/officeDocument/2006/relationships/diagramColors" Target="../diagrams/colors1.xml"/><Relationship Id="rId15" Type="http://schemas.openxmlformats.org/officeDocument/2006/relationships/hyperlink" Target="https://www.cpft.nhs.uk/board-of-directors" TargetMode="External"/><Relationship Id="rId10" Type="http://schemas.openxmlformats.org/officeDocument/2006/relationships/image" Target="../media/image18.svg"/><Relationship Id="rId4" Type="http://schemas.openxmlformats.org/officeDocument/2006/relationships/diagramQuickStyle" Target="../diagrams/quickStyle1.xml"/><Relationship Id="rId9" Type="http://schemas.openxmlformats.org/officeDocument/2006/relationships/image" Target="../media/image17.png"/><Relationship Id="rId1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DCF3D0-97FB-FAE8-EBD7-8C3EF9F7D72D}"/>
              </a:ext>
            </a:extLst>
          </p:cNvPr>
          <p:cNvSpPr txBox="1"/>
          <p:nvPr/>
        </p:nvSpPr>
        <p:spPr>
          <a:xfrm>
            <a:off x="5907419" y="2723465"/>
            <a:ext cx="6284581" cy="2236662"/>
          </a:xfrm>
          <a:prstGeom prst="rect">
            <a:avLst/>
          </a:prstGeom>
          <a:solidFill>
            <a:schemeClr val="bg1"/>
          </a:solidFill>
        </p:spPr>
        <p:txBody>
          <a:bodyPr wrap="square" rtlCol="0">
            <a:spAutoFit/>
          </a:bodyPr>
          <a:lstStyle/>
          <a:p>
            <a:endParaRPr lang="en-GB" dirty="0"/>
          </a:p>
        </p:txBody>
      </p:sp>
      <p:sp>
        <p:nvSpPr>
          <p:cNvPr id="4" name="TextBox 3"/>
          <p:cNvSpPr txBox="1"/>
          <p:nvPr/>
        </p:nvSpPr>
        <p:spPr>
          <a:xfrm>
            <a:off x="220006" y="1131103"/>
            <a:ext cx="10972208" cy="3662541"/>
          </a:xfrm>
          <a:prstGeom prst="rect">
            <a:avLst/>
          </a:prstGeom>
          <a:noFill/>
        </p:spPr>
        <p:txBody>
          <a:bodyPr wrap="square" rtlCol="0">
            <a:spAutoFit/>
          </a:bodyPr>
          <a:lstStyle/>
          <a:p>
            <a:endParaRPr lang="en-GB" sz="1000" b="1" dirty="0">
              <a:solidFill>
                <a:schemeClr val="accent1">
                  <a:lumMod val="75000"/>
                </a:schemeClr>
              </a:solidFill>
            </a:endParaRPr>
          </a:p>
          <a:p>
            <a:r>
              <a:rPr lang="en-GB" sz="3800" b="1" dirty="0">
                <a:solidFill>
                  <a:srgbClr val="0066CC"/>
                </a:solidFill>
              </a:rPr>
              <a:t>Could you help lead the NHS in your area? </a:t>
            </a:r>
          </a:p>
          <a:p>
            <a:endParaRPr lang="en-GB" sz="1400" b="1" u="sng" dirty="0">
              <a:solidFill>
                <a:srgbClr val="0066CC"/>
              </a:solidFill>
            </a:endParaRPr>
          </a:p>
          <a:p>
            <a:r>
              <a:rPr lang="en-GB" sz="2800" b="1" u="sng" dirty="0">
                <a:solidFill>
                  <a:srgbClr val="0066CC"/>
                </a:solidFill>
              </a:rPr>
              <a:t>Candidate Information Pack</a:t>
            </a:r>
          </a:p>
          <a:p>
            <a:endParaRPr lang="en-GB" sz="1200" b="1" dirty="0">
              <a:solidFill>
                <a:srgbClr val="0066CC"/>
              </a:solidFill>
            </a:endParaRPr>
          </a:p>
          <a:p>
            <a:r>
              <a:rPr lang="en-GB" sz="2600" b="1" dirty="0">
                <a:solidFill>
                  <a:srgbClr val="0066CC"/>
                </a:solidFill>
              </a:rPr>
              <a:t>Organisation:  </a:t>
            </a:r>
            <a:r>
              <a:rPr lang="en-GB" sz="2600" dirty="0">
                <a:solidFill>
                  <a:srgbClr val="0066CC"/>
                </a:solidFill>
              </a:rPr>
              <a:t>Cambridgeshire and Peterborough NHS Foundation Trust</a:t>
            </a:r>
          </a:p>
          <a:p>
            <a:endParaRPr lang="en-GB" sz="1000" b="1" dirty="0">
              <a:solidFill>
                <a:srgbClr val="0066CC"/>
              </a:solidFill>
            </a:endParaRPr>
          </a:p>
          <a:p>
            <a:r>
              <a:rPr lang="en-GB" sz="2600" b="1" dirty="0">
                <a:solidFill>
                  <a:srgbClr val="0066CC"/>
                </a:solidFill>
              </a:rPr>
              <a:t>Vacancy:  	  </a:t>
            </a:r>
            <a:r>
              <a:rPr lang="en-GB" sz="2600" dirty="0">
                <a:solidFill>
                  <a:srgbClr val="0066CC"/>
                </a:solidFill>
              </a:rPr>
              <a:t>Chair of the Trust Board</a:t>
            </a:r>
          </a:p>
          <a:p>
            <a:endParaRPr lang="en-GB" sz="2400" b="1" dirty="0">
              <a:solidFill>
                <a:srgbClr val="000099"/>
              </a:solidFill>
            </a:endParaRPr>
          </a:p>
          <a:p>
            <a:endParaRPr lang="en-GB" sz="800" b="1" dirty="0">
              <a:solidFill>
                <a:srgbClr val="000099"/>
              </a:solidFill>
            </a:endParaRPr>
          </a:p>
          <a:p>
            <a:endParaRPr lang="en-GB" sz="2800" b="1" dirty="0">
              <a:solidFill>
                <a:schemeClr val="accent1">
                  <a:lumMod val="75000"/>
                </a:schemeClr>
              </a:solidFill>
            </a:endParaRPr>
          </a:p>
        </p:txBody>
      </p:sp>
      <p:pic>
        <p:nvPicPr>
          <p:cNvPr id="3" name="Picture 2" descr="A group of people walking&#10;&#10;Description automatically generated with medium confidence">
            <a:extLst>
              <a:ext uri="{FF2B5EF4-FFF2-40B4-BE49-F238E27FC236}">
                <a16:creationId xmlns:a16="http://schemas.microsoft.com/office/drawing/2014/main" id="{66232463-E862-D3FE-26C5-8122844C0B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308" b="40879"/>
          <a:stretch/>
        </p:blipFill>
        <p:spPr bwMode="auto">
          <a:xfrm>
            <a:off x="0" y="3941793"/>
            <a:ext cx="12192000" cy="2916207"/>
          </a:xfrm>
          <a:prstGeom prst="rect">
            <a:avLst/>
          </a:prstGeom>
          <a:noFill/>
        </p:spPr>
      </p:pic>
    </p:spTree>
    <p:extLst>
      <p:ext uri="{BB962C8B-B14F-4D97-AF65-F5344CB8AC3E}">
        <p14:creationId xmlns:p14="http://schemas.microsoft.com/office/powerpoint/2010/main" val="2016364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0947-9DC3-240C-055D-7EAB8B08FA58}"/>
              </a:ext>
            </a:extLst>
          </p:cNvPr>
          <p:cNvSpPr>
            <a:spLocks noGrp="1"/>
          </p:cNvSpPr>
          <p:nvPr>
            <p:ph type="title"/>
          </p:nvPr>
        </p:nvSpPr>
        <p:spPr>
          <a:xfrm>
            <a:off x="177800" y="233552"/>
            <a:ext cx="11607800" cy="985520"/>
          </a:xfrm>
          <a:solidFill>
            <a:schemeClr val="accent1">
              <a:lumMod val="40000"/>
              <a:lumOff val="60000"/>
            </a:schemeClr>
          </a:solidFill>
        </p:spPr>
        <p:txBody>
          <a:bodyPr/>
          <a:lstStyle/>
          <a:p>
            <a:r>
              <a:rPr lang="en-GB" dirty="0"/>
              <a:t>Key Challenges</a:t>
            </a:r>
          </a:p>
        </p:txBody>
      </p:sp>
      <p:sp>
        <p:nvSpPr>
          <p:cNvPr id="5" name="TextBox 4">
            <a:extLst>
              <a:ext uri="{FF2B5EF4-FFF2-40B4-BE49-F238E27FC236}">
                <a16:creationId xmlns:a16="http://schemas.microsoft.com/office/drawing/2014/main" id="{40F223E9-F773-B7C8-C8B6-93687E311CAF}"/>
              </a:ext>
            </a:extLst>
          </p:cNvPr>
          <p:cNvSpPr txBox="1"/>
          <p:nvPr/>
        </p:nvSpPr>
        <p:spPr>
          <a:xfrm>
            <a:off x="183243" y="1278904"/>
            <a:ext cx="5684705" cy="5555367"/>
          </a:xfrm>
          <a:prstGeom prst="rect">
            <a:avLst/>
          </a:prstGeom>
          <a:noFill/>
        </p:spPr>
        <p:txBody>
          <a:bodyPr wrap="square" rtlCol="0">
            <a:spAutoFit/>
          </a:bodyPr>
          <a:lstStyle/>
          <a:p>
            <a:pPr algn="just"/>
            <a:r>
              <a:rPr lang="en-GB" sz="1400" dirty="0">
                <a:solidFill>
                  <a:srgbClr val="030304"/>
                </a:solidFill>
                <a:latin typeface="Arimo"/>
              </a:rPr>
              <a:t>Cambridgeshire and Peterborough NHS Foundation Trust (CPFT</a:t>
            </a:r>
            <a:r>
              <a:rPr lang="en-GB" sz="1400" b="0" i="0" u="none" strike="noStrike" baseline="0" dirty="0">
                <a:solidFill>
                  <a:srgbClr val="030304"/>
                </a:solidFill>
                <a:latin typeface="Arimo"/>
              </a:rPr>
              <a:t>) is rated 'Good' overall by the Care Quality Commission with ambition to become an outstanding organisation. The top three challenges facing the Trust are:</a:t>
            </a:r>
          </a:p>
          <a:p>
            <a:pPr algn="l"/>
            <a:endParaRPr lang="en-GB" sz="800" b="1" i="0" u="none" strike="noStrike" baseline="0" dirty="0">
              <a:solidFill>
                <a:srgbClr val="008ACA"/>
              </a:solidFill>
              <a:latin typeface="Arimo"/>
            </a:endParaRPr>
          </a:p>
          <a:p>
            <a:r>
              <a:rPr lang="en-GB" sz="1500" b="1" dirty="0">
                <a:solidFill>
                  <a:srgbClr val="008ACA"/>
                </a:solidFill>
                <a:latin typeface="Arimo"/>
              </a:rPr>
              <a:t>Quality, Safety and Waiting Times</a:t>
            </a:r>
          </a:p>
          <a:p>
            <a:pPr algn="just"/>
            <a:r>
              <a:rPr lang="en-GB" sz="1400" dirty="0">
                <a:solidFill>
                  <a:srgbClr val="030304"/>
                </a:solidFill>
                <a:latin typeface="Arimo"/>
              </a:rPr>
              <a:t>As we emerge from the pandemic, the Trust continues to hold quality and safety of services as its key priority, and is working operationally to understand and support the impact COVID-19 has had on service delivery. A core risk in this area is demand outweighing established capacity and provision, and the timeframe of patients being clinically assessed and treated, which could potentially worsen with further interruptions to service delivery due to Covid and staff absence.  In addition, the Trust is experiencing increased numbers of patients presenting with acute mental health issues, particularly within children and adolescent services, who require specialist input.</a:t>
            </a:r>
            <a:r>
              <a:rPr lang="en-GB" sz="1400" b="1" dirty="0">
                <a:solidFill>
                  <a:srgbClr val="008ACA"/>
                </a:solidFill>
                <a:latin typeface="Arimo"/>
              </a:rPr>
              <a:t> </a:t>
            </a:r>
          </a:p>
          <a:p>
            <a:endParaRPr lang="en-GB" sz="1400" b="1" dirty="0">
              <a:solidFill>
                <a:srgbClr val="008ACA"/>
              </a:solidFill>
              <a:latin typeface="Arimo"/>
            </a:endParaRPr>
          </a:p>
          <a:p>
            <a:pPr algn="l"/>
            <a:r>
              <a:rPr lang="en-GB" sz="1500" b="1" dirty="0">
                <a:solidFill>
                  <a:srgbClr val="008ACA"/>
                </a:solidFill>
                <a:latin typeface="Arimo"/>
              </a:rPr>
              <a:t>Workforce</a:t>
            </a:r>
            <a:endParaRPr lang="en-GB" sz="1500" b="1" i="0" u="none" strike="noStrike" baseline="0" dirty="0">
              <a:solidFill>
                <a:srgbClr val="008ACA"/>
              </a:solidFill>
              <a:latin typeface="Arimo"/>
            </a:endParaRPr>
          </a:p>
          <a:p>
            <a:pPr algn="just"/>
            <a:r>
              <a:rPr lang="en-GB" sz="1400" b="0" i="0" u="none" strike="noStrike" baseline="0" dirty="0">
                <a:solidFill>
                  <a:srgbClr val="030304"/>
                </a:solidFill>
                <a:latin typeface="Arimo"/>
              </a:rPr>
              <a:t>Making CPFT a brilliant place to work is one of the Trust’s highest priorities, with key challenges being addressing workforce shortages and supporting a fatigued workforce. </a:t>
            </a:r>
          </a:p>
          <a:p>
            <a:pPr algn="just"/>
            <a:endParaRPr lang="en-GB" sz="500" dirty="0">
              <a:solidFill>
                <a:srgbClr val="030304"/>
              </a:solidFill>
              <a:latin typeface="Arimo"/>
            </a:endParaRPr>
          </a:p>
          <a:p>
            <a:pPr algn="just"/>
            <a:r>
              <a:rPr lang="en-GB" sz="1400" b="0" i="0" u="none" strike="noStrike" baseline="0" dirty="0">
                <a:solidFill>
                  <a:srgbClr val="030304"/>
                </a:solidFill>
                <a:latin typeface="Arimo"/>
              </a:rPr>
              <a:t>The Trust has plans in place aimed at addressing workforce shortages through recruitment, retention, and workforce transformation. In addition, robust measures to support our workforce through ongoing development of a health and wellbeing offer are in place. </a:t>
            </a:r>
          </a:p>
          <a:p>
            <a:pPr algn="l"/>
            <a:endParaRPr lang="en-GB" sz="500" b="0" i="0" u="none" strike="noStrike" baseline="0" dirty="0">
              <a:solidFill>
                <a:srgbClr val="030304"/>
              </a:solidFill>
              <a:latin typeface="Arimo"/>
            </a:endParaRPr>
          </a:p>
          <a:p>
            <a:pPr algn="l"/>
            <a:endParaRPr lang="en-GB" sz="800" dirty="0">
              <a:solidFill>
                <a:srgbClr val="030304"/>
              </a:solidFill>
              <a:latin typeface="Arimo"/>
            </a:endParaRPr>
          </a:p>
          <a:p>
            <a:pPr algn="l"/>
            <a:endParaRPr lang="en-GB" sz="500" dirty="0">
              <a:solidFill>
                <a:srgbClr val="030304"/>
              </a:solidFill>
              <a:latin typeface="Arimo"/>
            </a:endParaRPr>
          </a:p>
        </p:txBody>
      </p:sp>
      <p:sp>
        <p:nvSpPr>
          <p:cNvPr id="6" name="TextBox 5">
            <a:extLst>
              <a:ext uri="{FF2B5EF4-FFF2-40B4-BE49-F238E27FC236}">
                <a16:creationId xmlns:a16="http://schemas.microsoft.com/office/drawing/2014/main" id="{7E8C2661-8C8B-34E7-97DB-070B6AAF8803}"/>
              </a:ext>
            </a:extLst>
          </p:cNvPr>
          <p:cNvSpPr txBox="1"/>
          <p:nvPr/>
        </p:nvSpPr>
        <p:spPr>
          <a:xfrm>
            <a:off x="6038987" y="1278904"/>
            <a:ext cx="5746613" cy="2908489"/>
          </a:xfrm>
          <a:prstGeom prst="rect">
            <a:avLst/>
          </a:prstGeom>
          <a:noFill/>
        </p:spPr>
        <p:txBody>
          <a:bodyPr wrap="square">
            <a:spAutoFit/>
          </a:bodyPr>
          <a:lstStyle/>
          <a:p>
            <a:pPr algn="just"/>
            <a:r>
              <a:rPr lang="en-GB" sz="1400" dirty="0">
                <a:solidFill>
                  <a:srgbClr val="030304"/>
                </a:solidFill>
                <a:latin typeface="Arimo"/>
              </a:rPr>
              <a:t>Given the current economic climate this includes the potential future risk of industrial action, increased winter COVID-19 and flu cases within the communities we serve, which potentially impact upon service delivery, targets and quality standards. </a:t>
            </a:r>
          </a:p>
          <a:p>
            <a:endParaRPr lang="en-GB" sz="1400" b="1" dirty="0">
              <a:solidFill>
                <a:srgbClr val="008ACA"/>
              </a:solidFill>
              <a:latin typeface="Arimo"/>
            </a:endParaRPr>
          </a:p>
          <a:p>
            <a:r>
              <a:rPr lang="en-GB" sz="1500" b="1" dirty="0">
                <a:solidFill>
                  <a:srgbClr val="008ACA"/>
                </a:solidFill>
                <a:latin typeface="Arimo"/>
              </a:rPr>
              <a:t>Sustainable Finances</a:t>
            </a:r>
          </a:p>
          <a:p>
            <a:pPr algn="just"/>
            <a:r>
              <a:rPr lang="en-GB" sz="1400" dirty="0">
                <a:solidFill>
                  <a:srgbClr val="030304"/>
                </a:solidFill>
                <a:latin typeface="Arimo"/>
              </a:rPr>
              <a:t>The NHS must make significant efficiencies to balance the rising costs with increasing demand. CPFT has an ambitious and challenging financial plan and must work together with health and care partners at ‘Place’ and across the Cambridgeshire and Peterborough Integrated Care System, to benefit patients, community and staff and increase its role in improving the health and prosperity of the local population. </a:t>
            </a:r>
          </a:p>
          <a:p>
            <a:pPr algn="l"/>
            <a:endParaRPr lang="en-GB" sz="1500" dirty="0"/>
          </a:p>
        </p:txBody>
      </p:sp>
      <p:pic>
        <p:nvPicPr>
          <p:cNvPr id="8" name="Picture 7" descr="A picture containing person, window, hat, older&#10;&#10;Description automatically generated">
            <a:extLst>
              <a:ext uri="{FF2B5EF4-FFF2-40B4-BE49-F238E27FC236}">
                <a16:creationId xmlns:a16="http://schemas.microsoft.com/office/drawing/2014/main" id="{97D2E65F-8D4F-27B3-A6CE-57C35C4A705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686" b="-3"/>
          <a:stretch/>
        </p:blipFill>
        <p:spPr bwMode="auto">
          <a:xfrm>
            <a:off x="6077666" y="4005670"/>
            <a:ext cx="6114334" cy="2852330"/>
          </a:xfrm>
          <a:custGeom>
            <a:avLst/>
            <a:gdLst/>
            <a:ahLst/>
            <a:cxnLst/>
            <a:rect l="l" t="t" r="r" b="b"/>
            <a:pathLst>
              <a:path w="5148922" h="2409190">
                <a:moveTo>
                  <a:pt x="2574461" y="0"/>
                </a:moveTo>
                <a:cubicBezTo>
                  <a:pt x="3911983" y="0"/>
                  <a:pt x="5012087" y="1016507"/>
                  <a:pt x="5144375" y="2319127"/>
                </a:cubicBezTo>
                <a:lnTo>
                  <a:pt x="5148922" y="2409190"/>
                </a:lnTo>
                <a:lnTo>
                  <a:pt x="0" y="2409190"/>
                </a:lnTo>
                <a:lnTo>
                  <a:pt x="4548" y="2319127"/>
                </a:lnTo>
                <a:cubicBezTo>
                  <a:pt x="136837" y="1016507"/>
                  <a:pt x="1236939" y="0"/>
                  <a:pt x="2574461" y="0"/>
                </a:cubicBezTo>
                <a:close/>
              </a:path>
            </a:pathLst>
          </a:cu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941344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0947-9DC3-240C-055D-7EAB8B08FA58}"/>
              </a:ext>
            </a:extLst>
          </p:cNvPr>
          <p:cNvSpPr>
            <a:spLocks noGrp="1"/>
          </p:cNvSpPr>
          <p:nvPr>
            <p:ph type="title"/>
          </p:nvPr>
        </p:nvSpPr>
        <p:spPr>
          <a:xfrm>
            <a:off x="177800" y="233552"/>
            <a:ext cx="11607800" cy="985520"/>
          </a:xfrm>
          <a:solidFill>
            <a:schemeClr val="accent1">
              <a:lumMod val="40000"/>
              <a:lumOff val="60000"/>
            </a:schemeClr>
          </a:solidFill>
        </p:spPr>
        <p:txBody>
          <a:bodyPr/>
          <a:lstStyle/>
          <a:p>
            <a:r>
              <a:rPr lang="en-GB" dirty="0"/>
              <a:t>3. Person Specification</a:t>
            </a:r>
          </a:p>
        </p:txBody>
      </p:sp>
      <p:sp>
        <p:nvSpPr>
          <p:cNvPr id="5" name="TextBox 4">
            <a:extLst>
              <a:ext uri="{FF2B5EF4-FFF2-40B4-BE49-F238E27FC236}">
                <a16:creationId xmlns:a16="http://schemas.microsoft.com/office/drawing/2014/main" id="{40F223E9-F773-B7C8-C8B6-93687E311CAF}"/>
              </a:ext>
            </a:extLst>
          </p:cNvPr>
          <p:cNvSpPr txBox="1"/>
          <p:nvPr/>
        </p:nvSpPr>
        <p:spPr>
          <a:xfrm>
            <a:off x="177800" y="1456521"/>
            <a:ext cx="5798457" cy="5401479"/>
          </a:xfrm>
          <a:prstGeom prst="rect">
            <a:avLst/>
          </a:prstGeom>
          <a:noFill/>
        </p:spPr>
        <p:txBody>
          <a:bodyPr wrap="square" rtlCol="0">
            <a:spAutoFit/>
          </a:bodyPr>
          <a:lstStyle/>
          <a:p>
            <a:pPr algn="just"/>
            <a:r>
              <a:rPr lang="en-GB" sz="1500" b="0" i="0" u="none" strike="noStrike" baseline="0" dirty="0">
                <a:solidFill>
                  <a:srgbClr val="030304"/>
                </a:solidFill>
                <a:latin typeface="Arimo"/>
              </a:rPr>
              <a:t>We are seeking candidates who want to use their energy, skills and experience to help drive the delivery of sustainable healthcare services for the people of Cambridgeshire and Peterborough and surrounding areas.</a:t>
            </a:r>
          </a:p>
          <a:p>
            <a:pPr algn="just"/>
            <a:endParaRPr lang="en-GB" sz="1200" b="1" i="0" u="none" strike="noStrike" baseline="0" dirty="0">
              <a:solidFill>
                <a:srgbClr val="008ACA"/>
              </a:solidFill>
              <a:latin typeface="Arimo"/>
            </a:endParaRPr>
          </a:p>
          <a:p>
            <a:pPr algn="just"/>
            <a:r>
              <a:rPr lang="en-GB" sz="1600" i="0" u="sng" strike="noStrike" baseline="0" dirty="0">
                <a:solidFill>
                  <a:srgbClr val="008ACA"/>
                </a:solidFill>
                <a:latin typeface="Arimo"/>
              </a:rPr>
              <a:t>Required skills, experience and attributes</a:t>
            </a:r>
          </a:p>
          <a:p>
            <a:pPr algn="just"/>
            <a:endParaRPr lang="en-GB" sz="800" b="1" i="0" u="none" strike="noStrike" baseline="0" dirty="0">
              <a:solidFill>
                <a:srgbClr val="008ACA"/>
              </a:solidFill>
              <a:latin typeface="Arimo"/>
            </a:endParaRPr>
          </a:p>
          <a:p>
            <a:pPr algn="just"/>
            <a:r>
              <a:rPr lang="en-GB" sz="1500" dirty="0">
                <a:solidFill>
                  <a:srgbClr val="008ACA"/>
                </a:solidFill>
                <a:latin typeface="Arimo"/>
              </a:rPr>
              <a:t>V</a:t>
            </a:r>
            <a:r>
              <a:rPr lang="en-GB" sz="1500" i="0" u="none" strike="noStrike" baseline="0" dirty="0">
                <a:solidFill>
                  <a:srgbClr val="008ACA"/>
                </a:solidFill>
                <a:latin typeface="Arimo"/>
              </a:rPr>
              <a:t>alues: </a:t>
            </a:r>
            <a:r>
              <a:rPr lang="en-GB" sz="1500" b="0" i="0" u="none" strike="noStrike" baseline="0" dirty="0">
                <a:solidFill>
                  <a:srgbClr val="000000"/>
                </a:solidFill>
                <a:latin typeface="Arimo"/>
              </a:rPr>
              <a:t>A clear commitment to the NHS and the Trust’s values and behaviours</a:t>
            </a:r>
            <a:r>
              <a:rPr lang="en-GB" sz="1500" dirty="0">
                <a:solidFill>
                  <a:srgbClr val="000000"/>
                </a:solidFill>
                <a:latin typeface="Arimo"/>
              </a:rPr>
              <a:t>. </a:t>
            </a:r>
          </a:p>
          <a:p>
            <a:pPr algn="just"/>
            <a:r>
              <a:rPr lang="en-GB" sz="1500" i="0" u="none" strike="noStrike" baseline="0" dirty="0">
                <a:solidFill>
                  <a:srgbClr val="008ACA"/>
                </a:solidFill>
                <a:latin typeface="Arimo"/>
              </a:rPr>
              <a:t>Strategic: </a:t>
            </a:r>
            <a:r>
              <a:rPr lang="en-GB" sz="1500" b="0" i="0" u="none" strike="noStrike" baseline="0" dirty="0">
                <a:solidFill>
                  <a:srgbClr val="030304"/>
                </a:solidFill>
                <a:latin typeface="Arimo"/>
              </a:rPr>
              <a:t>Experience of leading and delivering against long-term vision and strategy. Experience leading transformational change, managing complex organisations, budgets and people.</a:t>
            </a:r>
          </a:p>
          <a:p>
            <a:pPr algn="just"/>
            <a:r>
              <a:rPr lang="en-GB" sz="1500" dirty="0">
                <a:solidFill>
                  <a:srgbClr val="008ACA"/>
                </a:solidFill>
                <a:latin typeface="Arimo"/>
              </a:rPr>
              <a:t>People</a:t>
            </a:r>
            <a:r>
              <a:rPr lang="en-GB" sz="1500" i="0" u="none" strike="noStrike" baseline="0" dirty="0">
                <a:solidFill>
                  <a:srgbClr val="008ACA"/>
                </a:solidFill>
                <a:latin typeface="Arimo"/>
              </a:rPr>
              <a:t>: </a:t>
            </a:r>
            <a:r>
              <a:rPr lang="en-GB" sz="1500" b="0" i="0" u="none" strike="noStrike" baseline="0" dirty="0">
                <a:solidFill>
                  <a:srgbClr val="030304"/>
                </a:solidFill>
                <a:latin typeface="Arimo"/>
              </a:rPr>
              <a:t>Strong interpersonal, communication and leadership skills.</a:t>
            </a:r>
          </a:p>
          <a:p>
            <a:pPr algn="just"/>
            <a:r>
              <a:rPr lang="en-GB" sz="1500" b="0" i="0" u="none" strike="noStrike" baseline="0" dirty="0">
                <a:solidFill>
                  <a:srgbClr val="030304"/>
                </a:solidFill>
                <a:latin typeface="Arimo"/>
              </a:rPr>
              <a:t>Experience of building effective teams, encouraging change and innovation and shaping an open, inclusive and compassionate culture through setting the right tone at the top and championing diversity at, and across, all levels with a strong focus on the experience of all staff and patients.</a:t>
            </a:r>
          </a:p>
          <a:p>
            <a:pPr algn="just"/>
            <a:r>
              <a:rPr lang="en-GB" sz="1500" dirty="0">
                <a:solidFill>
                  <a:srgbClr val="008ACA"/>
                </a:solidFill>
                <a:latin typeface="Arimo"/>
              </a:rPr>
              <a:t>Professional acumen</a:t>
            </a:r>
            <a:r>
              <a:rPr lang="en-GB" sz="1500" i="0" u="none" strike="noStrike" baseline="0" dirty="0">
                <a:solidFill>
                  <a:srgbClr val="008ACA"/>
                </a:solidFill>
                <a:latin typeface="Arimo"/>
              </a:rPr>
              <a:t>: </a:t>
            </a:r>
            <a:r>
              <a:rPr lang="en-GB" sz="1500" b="0" i="0" u="none" strike="noStrike" baseline="0" dirty="0">
                <a:solidFill>
                  <a:srgbClr val="030304"/>
                </a:solidFill>
                <a:latin typeface="Arimo"/>
              </a:rPr>
              <a:t>Prior board experience (any sector, executive or non-executive); Evidence of successfully demonstrating the NHS provider chair competencies in other leadership roles. An ability to identify and address issues, including underperformance, and to scrutinise and challenge information effectively for assurance.</a:t>
            </a:r>
            <a:endParaRPr lang="en-GB" sz="1500" dirty="0">
              <a:latin typeface="Arimo"/>
            </a:endParaRPr>
          </a:p>
        </p:txBody>
      </p:sp>
      <p:sp>
        <p:nvSpPr>
          <p:cNvPr id="4" name="TextBox 3">
            <a:extLst>
              <a:ext uri="{FF2B5EF4-FFF2-40B4-BE49-F238E27FC236}">
                <a16:creationId xmlns:a16="http://schemas.microsoft.com/office/drawing/2014/main" id="{4031CDE4-26FE-17F2-E888-EE3ED5DD309E}"/>
              </a:ext>
            </a:extLst>
          </p:cNvPr>
          <p:cNvSpPr txBox="1"/>
          <p:nvPr/>
        </p:nvSpPr>
        <p:spPr>
          <a:xfrm>
            <a:off x="6109607" y="1456521"/>
            <a:ext cx="5675993" cy="4708981"/>
          </a:xfrm>
          <a:prstGeom prst="rect">
            <a:avLst/>
          </a:prstGeom>
          <a:noFill/>
        </p:spPr>
        <p:txBody>
          <a:bodyPr wrap="square" rtlCol="0">
            <a:spAutoFit/>
          </a:bodyPr>
          <a:lstStyle/>
          <a:p>
            <a:pPr algn="just"/>
            <a:r>
              <a:rPr lang="en-GB" sz="1500" i="0" u="none" strike="noStrike" baseline="0" dirty="0">
                <a:solidFill>
                  <a:srgbClr val="008ACA"/>
                </a:solidFill>
                <a:latin typeface="Arimo"/>
              </a:rPr>
              <a:t>Outcomes </a:t>
            </a:r>
            <a:r>
              <a:rPr lang="en-GB" sz="1500" dirty="0">
                <a:solidFill>
                  <a:srgbClr val="008ACA"/>
                </a:solidFill>
                <a:latin typeface="Arimo"/>
              </a:rPr>
              <a:t>f</a:t>
            </a:r>
            <a:r>
              <a:rPr lang="en-GB" sz="1500" i="0" u="none" strike="noStrike" baseline="0" dirty="0">
                <a:solidFill>
                  <a:srgbClr val="008ACA"/>
                </a:solidFill>
                <a:latin typeface="Arimo"/>
              </a:rPr>
              <a:t>ocus: </a:t>
            </a:r>
            <a:r>
              <a:rPr lang="en-GB" sz="1500" b="0" i="0" u="none" strike="noStrike" baseline="0" dirty="0">
                <a:solidFill>
                  <a:srgbClr val="000000"/>
                </a:solidFill>
                <a:latin typeface="Arimo"/>
              </a:rPr>
              <a:t>A demonstrable interest in health and social care and a strong desire to achieve the best sustainable outcomes for all patients and service users through encouraging continuous improvement, clinical excellence and value for money. </a:t>
            </a:r>
            <a:r>
              <a:rPr lang="en-GB" sz="1500" b="0" i="0" u="none" strike="noStrike" baseline="0" dirty="0">
                <a:solidFill>
                  <a:srgbClr val="030304"/>
                </a:solidFill>
                <a:latin typeface="Arimo"/>
              </a:rPr>
              <a:t>Strong understanding of financial management, with the ability to balance the competing objectives of quality, operational performance and finance, with an appreciation of constitutional and regulatory NHS standards.</a:t>
            </a:r>
            <a:endParaRPr lang="en-GB" sz="1500" dirty="0">
              <a:solidFill>
                <a:srgbClr val="000000"/>
              </a:solidFill>
              <a:latin typeface="Arimo"/>
            </a:endParaRPr>
          </a:p>
          <a:p>
            <a:pPr algn="just"/>
            <a:r>
              <a:rPr lang="en-GB" sz="1500" i="0" u="none" strike="noStrike" baseline="0" dirty="0">
                <a:solidFill>
                  <a:srgbClr val="008ACA"/>
                </a:solidFill>
                <a:latin typeface="Arimo"/>
              </a:rPr>
              <a:t>Partnership: </a:t>
            </a:r>
            <a:r>
              <a:rPr lang="en-GB" sz="1500" b="0" i="0" u="none" strike="noStrike" baseline="0" dirty="0">
                <a:solidFill>
                  <a:srgbClr val="030304"/>
                </a:solidFill>
                <a:latin typeface="Arimo"/>
              </a:rPr>
              <a:t>A desire to engage with the local population and to collaborate with senior stakeholders across the health and care system. Experience in managing conflict, finding compromise and building consensus across varied stakeholder groups with potentially conflicting priorities.</a:t>
            </a:r>
          </a:p>
          <a:p>
            <a:pPr algn="just"/>
            <a:r>
              <a:rPr lang="en-GB" sz="1500" dirty="0">
                <a:solidFill>
                  <a:srgbClr val="008ACA"/>
                </a:solidFill>
                <a:latin typeface="Arimo"/>
              </a:rPr>
              <a:t>Desirable Experience</a:t>
            </a:r>
            <a:r>
              <a:rPr lang="en-GB" sz="1500" i="0" u="none" strike="noStrike" baseline="0" dirty="0">
                <a:solidFill>
                  <a:srgbClr val="008ACA"/>
                </a:solidFill>
                <a:latin typeface="Arimo"/>
              </a:rPr>
              <a:t>: </a:t>
            </a:r>
            <a:r>
              <a:rPr lang="en-GB" sz="1500" b="0" i="0" u="none" strike="noStrike" baseline="0" dirty="0">
                <a:solidFill>
                  <a:srgbClr val="030304"/>
                </a:solidFill>
                <a:latin typeface="Arimo"/>
              </a:rPr>
              <a:t>Prior experience as a Non-Executive Director (any sector); on an NHS board; Professional qualification or equivalent experience; Prior senior experience of complex organisation.</a:t>
            </a:r>
          </a:p>
          <a:p>
            <a:pPr algn="just"/>
            <a:endParaRPr lang="en-GB" sz="1500" dirty="0">
              <a:solidFill>
                <a:srgbClr val="030304"/>
              </a:solidFill>
              <a:latin typeface="Arimo"/>
            </a:endParaRPr>
          </a:p>
          <a:p>
            <a:pPr algn="just"/>
            <a:r>
              <a:rPr lang="en-GB" sz="1500" dirty="0">
                <a:solidFill>
                  <a:srgbClr val="030304"/>
                </a:solidFill>
                <a:latin typeface="Arimo"/>
              </a:rPr>
              <a:t>I</a:t>
            </a:r>
            <a:r>
              <a:rPr lang="en-GB" sz="1500" b="0" i="0" u="none" strike="noStrike" baseline="0" dirty="0">
                <a:solidFill>
                  <a:srgbClr val="030304"/>
                </a:solidFill>
                <a:latin typeface="Arimo"/>
              </a:rPr>
              <a:t>nformation provided by applicants will be relied on to assess whether sufficient personal responsibility and achievement have been demonstrated in previous/other roles, to satisfy the experience being sought. </a:t>
            </a:r>
            <a:endParaRPr lang="en-GB" sz="1500" dirty="0">
              <a:latin typeface="Arimo"/>
            </a:endParaRPr>
          </a:p>
        </p:txBody>
      </p:sp>
    </p:spTree>
    <p:extLst>
      <p:ext uri="{BB962C8B-B14F-4D97-AF65-F5344CB8AC3E}">
        <p14:creationId xmlns:p14="http://schemas.microsoft.com/office/powerpoint/2010/main" val="3279700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0947-9DC3-240C-055D-7EAB8B08FA58}"/>
              </a:ext>
            </a:extLst>
          </p:cNvPr>
          <p:cNvSpPr>
            <a:spLocks noGrp="1"/>
          </p:cNvSpPr>
          <p:nvPr>
            <p:ph type="title"/>
          </p:nvPr>
        </p:nvSpPr>
        <p:spPr>
          <a:xfrm>
            <a:off x="177800" y="233552"/>
            <a:ext cx="11607800" cy="985520"/>
          </a:xfrm>
          <a:solidFill>
            <a:schemeClr val="accent1">
              <a:lumMod val="40000"/>
              <a:lumOff val="60000"/>
            </a:schemeClr>
          </a:solidFill>
        </p:spPr>
        <p:txBody>
          <a:bodyPr>
            <a:normAutofit/>
          </a:bodyPr>
          <a:lstStyle/>
          <a:p>
            <a:r>
              <a:rPr lang="en-GB" dirty="0"/>
              <a:t>4. Role of the NHS Board and Chair</a:t>
            </a:r>
          </a:p>
        </p:txBody>
      </p:sp>
      <p:sp>
        <p:nvSpPr>
          <p:cNvPr id="5" name="TextBox 4">
            <a:extLst>
              <a:ext uri="{FF2B5EF4-FFF2-40B4-BE49-F238E27FC236}">
                <a16:creationId xmlns:a16="http://schemas.microsoft.com/office/drawing/2014/main" id="{40F223E9-F773-B7C8-C8B6-93687E311CAF}"/>
              </a:ext>
            </a:extLst>
          </p:cNvPr>
          <p:cNvSpPr txBox="1"/>
          <p:nvPr/>
        </p:nvSpPr>
        <p:spPr>
          <a:xfrm>
            <a:off x="177800" y="1456522"/>
            <a:ext cx="11607800" cy="3785652"/>
          </a:xfrm>
          <a:prstGeom prst="rect">
            <a:avLst/>
          </a:prstGeom>
          <a:noFill/>
        </p:spPr>
        <p:txBody>
          <a:bodyPr wrap="square" rtlCol="0">
            <a:spAutoFit/>
          </a:bodyPr>
          <a:lstStyle/>
          <a:p>
            <a:pPr algn="just"/>
            <a:r>
              <a:rPr lang="en-GB" sz="1500" dirty="0">
                <a:solidFill>
                  <a:srgbClr val="030304"/>
                </a:solidFill>
                <a:latin typeface="Arimo"/>
              </a:rPr>
              <a:t>N</a:t>
            </a:r>
            <a:r>
              <a:rPr lang="en-GB" sz="1500" b="0" i="0" u="none" strike="noStrike" baseline="0" dirty="0">
                <a:solidFill>
                  <a:srgbClr val="030304"/>
                </a:solidFill>
                <a:latin typeface="Arimo"/>
              </a:rPr>
              <a:t>HS boards play a key role in shaping the strategy, vision and purpose of an organisation. They hold the organisation to account for the delivery of strategy and ensure value for money. NHS boards are also responsible for assuring that risks to the organisation and the public are managed and mitigated effectively. </a:t>
            </a:r>
          </a:p>
          <a:p>
            <a:pPr algn="just"/>
            <a:endParaRPr lang="en-GB" sz="1500" dirty="0">
              <a:solidFill>
                <a:srgbClr val="030304"/>
              </a:solidFill>
              <a:latin typeface="Arimo"/>
            </a:endParaRPr>
          </a:p>
          <a:p>
            <a:pPr algn="just"/>
            <a:r>
              <a:rPr lang="en-GB" sz="1500" b="0" i="0" u="none" strike="noStrike" baseline="0" dirty="0">
                <a:solidFill>
                  <a:srgbClr val="030304"/>
                </a:solidFill>
                <a:latin typeface="Arimo"/>
              </a:rPr>
              <a:t>Led by an independent chair and composed of a mix of both executive and independent non-executive members, the board has a collective responsibility for the performance of the organisation. The Chair of the Board ensures the board is focused on improving outcomes in population health and healthcare, and fosters a culture of learning and continuous improvement, with a particular focus on quality, safety, access, and patient experience.</a:t>
            </a:r>
          </a:p>
          <a:p>
            <a:pPr algn="just"/>
            <a:endParaRPr lang="en-GB" sz="1500" dirty="0">
              <a:solidFill>
                <a:srgbClr val="030304"/>
              </a:solidFill>
              <a:latin typeface="Arimo"/>
            </a:endParaRPr>
          </a:p>
          <a:p>
            <a:pPr algn="just"/>
            <a:r>
              <a:rPr lang="en-GB" sz="1500" b="0" i="0" u="none" strike="noStrike" baseline="0" dirty="0">
                <a:solidFill>
                  <a:srgbClr val="030304"/>
                </a:solidFill>
                <a:latin typeface="Arimo"/>
              </a:rPr>
              <a:t>The purpose of NHS boards is to govern effectively, and in so doing build patient, public and stakeholder confidence that their health and healthcare is in safe hands. This fundamental accountability to the public and stakeholders is delivered by building confidence: </a:t>
            </a:r>
          </a:p>
          <a:p>
            <a:pPr algn="just"/>
            <a:r>
              <a:rPr lang="en-GB" sz="1500" b="0" i="0" u="none" strike="noStrike" baseline="0" dirty="0">
                <a:solidFill>
                  <a:srgbClr val="030304"/>
                </a:solidFill>
                <a:latin typeface="Arimo"/>
              </a:rPr>
              <a:t>     -  in the quality and safety of health services;</a:t>
            </a:r>
          </a:p>
          <a:p>
            <a:pPr algn="just"/>
            <a:r>
              <a:rPr lang="en-GB" sz="1500" b="0" i="0" u="none" strike="noStrike" baseline="0" dirty="0">
                <a:solidFill>
                  <a:srgbClr val="030304"/>
                </a:solidFill>
                <a:latin typeface="Arimo"/>
              </a:rPr>
              <a:t>     -  that resources are invested in a way that delivers optimal health outcomes;</a:t>
            </a:r>
          </a:p>
          <a:p>
            <a:pPr algn="l"/>
            <a:r>
              <a:rPr lang="en-GB" sz="1500" b="0" i="0" u="none" strike="noStrike" baseline="0" dirty="0">
                <a:solidFill>
                  <a:srgbClr val="030304"/>
                </a:solidFill>
                <a:latin typeface="Arimo"/>
              </a:rPr>
              <a:t>     -  in the accessibility and responsiveness of health services;</a:t>
            </a:r>
          </a:p>
          <a:p>
            <a:pPr algn="l"/>
            <a:r>
              <a:rPr lang="en-GB" sz="1500" b="0" i="0" u="none" strike="noStrike" baseline="0" dirty="0">
                <a:solidFill>
                  <a:srgbClr val="030304"/>
                </a:solidFill>
                <a:latin typeface="Arimo"/>
              </a:rPr>
              <a:t>     -  that patients and the public can help to shape health services to meet their needs; and</a:t>
            </a:r>
          </a:p>
          <a:p>
            <a:pPr algn="l"/>
            <a:r>
              <a:rPr lang="en-GB" sz="1500" b="0" i="0" u="none" strike="noStrike" baseline="0" dirty="0">
                <a:solidFill>
                  <a:srgbClr val="030304"/>
                </a:solidFill>
                <a:latin typeface="Arimo"/>
              </a:rPr>
              <a:t>     -  that public money is spent in a way that is fair, efficient, effective and economic.</a:t>
            </a:r>
            <a:endParaRPr lang="en-GB" sz="1500" dirty="0">
              <a:latin typeface="Arimo"/>
            </a:endParaRPr>
          </a:p>
        </p:txBody>
      </p:sp>
      <p:pic>
        <p:nvPicPr>
          <p:cNvPr id="3" name="Picture 2" descr="Text&#10;&#10;Description automatically generated">
            <a:extLst>
              <a:ext uri="{FF2B5EF4-FFF2-40B4-BE49-F238E27FC236}">
                <a16:creationId xmlns:a16="http://schemas.microsoft.com/office/drawing/2014/main" id="{5A9B6C83-828B-763A-FCAD-587A3088A39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5401478"/>
            <a:ext cx="7230533" cy="1456521"/>
          </a:xfrm>
          <a:prstGeom prst="rect">
            <a:avLst/>
          </a:prstGeom>
          <a:noFill/>
          <a:ln>
            <a:noFill/>
          </a:ln>
        </p:spPr>
      </p:pic>
      <p:pic>
        <p:nvPicPr>
          <p:cNvPr id="6" name="Picture 5" descr="A picture containing indoor, opened&#10;&#10;Description automatically generated">
            <a:extLst>
              <a:ext uri="{FF2B5EF4-FFF2-40B4-BE49-F238E27FC236}">
                <a16:creationId xmlns:a16="http://schemas.microsoft.com/office/drawing/2014/main" id="{C03C0DC8-4FE5-2B9B-4761-A3EF37F6926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0533" y="5401477"/>
            <a:ext cx="4961465" cy="1456521"/>
          </a:xfrm>
          <a:prstGeom prst="rect">
            <a:avLst/>
          </a:prstGeom>
          <a:noFill/>
        </p:spPr>
      </p:pic>
    </p:spTree>
    <p:extLst>
      <p:ext uri="{BB962C8B-B14F-4D97-AF65-F5344CB8AC3E}">
        <p14:creationId xmlns:p14="http://schemas.microsoft.com/office/powerpoint/2010/main" val="3015199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0947-9DC3-240C-055D-7EAB8B08FA58}"/>
              </a:ext>
            </a:extLst>
          </p:cNvPr>
          <p:cNvSpPr>
            <a:spLocks noGrp="1"/>
          </p:cNvSpPr>
          <p:nvPr>
            <p:ph type="title"/>
          </p:nvPr>
        </p:nvSpPr>
        <p:spPr>
          <a:xfrm>
            <a:off x="177800" y="233552"/>
            <a:ext cx="11607800" cy="985520"/>
          </a:xfrm>
          <a:solidFill>
            <a:schemeClr val="accent1">
              <a:lumMod val="40000"/>
              <a:lumOff val="60000"/>
            </a:schemeClr>
          </a:solidFill>
        </p:spPr>
        <p:txBody>
          <a:bodyPr/>
          <a:lstStyle/>
          <a:p>
            <a:r>
              <a:rPr lang="en-GB" dirty="0"/>
              <a:t>5. Role Description </a:t>
            </a:r>
          </a:p>
        </p:txBody>
      </p:sp>
      <p:sp>
        <p:nvSpPr>
          <p:cNvPr id="5" name="TextBox 4">
            <a:extLst>
              <a:ext uri="{FF2B5EF4-FFF2-40B4-BE49-F238E27FC236}">
                <a16:creationId xmlns:a16="http://schemas.microsoft.com/office/drawing/2014/main" id="{40F223E9-F773-B7C8-C8B6-93687E311CAF}"/>
              </a:ext>
            </a:extLst>
          </p:cNvPr>
          <p:cNvSpPr txBox="1"/>
          <p:nvPr/>
        </p:nvSpPr>
        <p:spPr>
          <a:xfrm>
            <a:off x="112486" y="1277953"/>
            <a:ext cx="5798457" cy="4939814"/>
          </a:xfrm>
          <a:prstGeom prst="rect">
            <a:avLst/>
          </a:prstGeom>
          <a:noFill/>
        </p:spPr>
        <p:txBody>
          <a:bodyPr wrap="square" rtlCol="0">
            <a:spAutoFit/>
          </a:bodyPr>
          <a:lstStyle/>
          <a:p>
            <a:pPr algn="just"/>
            <a:r>
              <a:rPr lang="en-GB" sz="1500" b="0" i="0" u="none" strike="noStrike" baseline="0" dirty="0">
                <a:solidFill>
                  <a:srgbClr val="030304"/>
                </a:solidFill>
                <a:latin typeface="Arimo"/>
              </a:rPr>
              <a:t>To carry out their role effectively, the Chair of the Board must cultivate a strong, collaborative relationship with the Chief Executive and Lead Governor. Many responsibilities will be discharged in partnership with the Chief Executive, however it is important that the Chair is clear about individual and shared roles, and their respective responsibilities towards the unitary board.</a:t>
            </a:r>
          </a:p>
          <a:p>
            <a:pPr algn="just"/>
            <a:endParaRPr lang="en-GB" sz="1500" b="0" i="0" u="none" strike="noStrike" baseline="0" dirty="0">
              <a:solidFill>
                <a:srgbClr val="030304"/>
              </a:solidFill>
              <a:latin typeface="Arimo"/>
            </a:endParaRPr>
          </a:p>
          <a:p>
            <a:pPr algn="just"/>
            <a:r>
              <a:rPr lang="en-GB" sz="1500" b="0" i="0" u="none" strike="noStrike" baseline="0" dirty="0">
                <a:solidFill>
                  <a:srgbClr val="030304"/>
                </a:solidFill>
                <a:latin typeface="Arimo"/>
              </a:rPr>
              <a:t>Together, the Chair of the Board and the Chief Executive set the tone for the whole organisation. They are ultimately responsible for ensuring that the population the Trust serves receive the best possible care in a sustainable way.</a:t>
            </a:r>
          </a:p>
          <a:p>
            <a:pPr algn="just"/>
            <a:endParaRPr lang="en-GB" sz="1500" b="0" i="0" u="none" strike="noStrike" baseline="0" dirty="0">
              <a:solidFill>
                <a:srgbClr val="030304"/>
              </a:solidFill>
              <a:latin typeface="Arimo"/>
            </a:endParaRPr>
          </a:p>
          <a:p>
            <a:pPr algn="just"/>
            <a:r>
              <a:rPr lang="en-GB" sz="1500" b="1" i="0" u="none" strike="noStrike" baseline="0" dirty="0">
                <a:solidFill>
                  <a:srgbClr val="008ACA"/>
                </a:solidFill>
                <a:latin typeface="Arimo"/>
              </a:rPr>
              <a:t>Responsibilities of the Chair of the Board</a:t>
            </a:r>
          </a:p>
          <a:p>
            <a:pPr algn="just"/>
            <a:r>
              <a:rPr lang="en-GB" sz="1500" i="0" u="none" strike="noStrike" baseline="0" dirty="0">
                <a:solidFill>
                  <a:srgbClr val="000000"/>
                </a:solidFill>
                <a:latin typeface="Arimo"/>
              </a:rPr>
              <a:t>The Chair of the Board has a unique role in leading the Trust board and chairing the Council of Governors. The role combines the duty to lead effective governance, consistent with the Nolan principles and NHS values, with securing a long-term vision and strategy for the organisation. Fundamentally, the Chair of the Board is responsible for the effective leadership of the board. They are crucial in creating the conditions necessary for overall board and individual director effectiveness. Central to the chair’s role are five key responsibilities:</a:t>
            </a:r>
            <a:endParaRPr lang="en-GB" sz="1500" dirty="0">
              <a:latin typeface="Arimo"/>
            </a:endParaRPr>
          </a:p>
        </p:txBody>
      </p:sp>
      <p:sp>
        <p:nvSpPr>
          <p:cNvPr id="3" name="TextBox 2">
            <a:extLst>
              <a:ext uri="{FF2B5EF4-FFF2-40B4-BE49-F238E27FC236}">
                <a16:creationId xmlns:a16="http://schemas.microsoft.com/office/drawing/2014/main" id="{093617D6-624E-24BF-DC8D-D90B18A812E9}"/>
              </a:ext>
            </a:extLst>
          </p:cNvPr>
          <p:cNvSpPr txBox="1"/>
          <p:nvPr/>
        </p:nvSpPr>
        <p:spPr>
          <a:xfrm>
            <a:off x="6096000" y="1223396"/>
            <a:ext cx="5798457" cy="5478423"/>
          </a:xfrm>
          <a:prstGeom prst="rect">
            <a:avLst/>
          </a:prstGeom>
          <a:noFill/>
        </p:spPr>
        <p:txBody>
          <a:bodyPr wrap="square" rtlCol="0">
            <a:spAutoFit/>
          </a:bodyPr>
          <a:lstStyle/>
          <a:p>
            <a:pPr algn="l"/>
            <a:r>
              <a:rPr lang="en-GB" sz="1500" b="1" i="0" u="none" strike="noStrike" baseline="0" dirty="0">
                <a:solidFill>
                  <a:srgbClr val="008ACA"/>
                </a:solidFill>
                <a:latin typeface="Arimo"/>
              </a:rPr>
              <a:t>1. Strategic</a:t>
            </a:r>
          </a:p>
          <a:p>
            <a:pPr algn="l"/>
            <a:r>
              <a:rPr lang="en-GB" sz="1500" b="0" i="0" u="none" strike="noStrike" baseline="0" dirty="0">
                <a:solidFill>
                  <a:srgbClr val="030304"/>
                </a:solidFill>
                <a:latin typeface="Arimo"/>
              </a:rPr>
              <a:t>In their </a:t>
            </a:r>
            <a:r>
              <a:rPr lang="en-GB" sz="1500" b="1" i="0" u="none" strike="noStrike" baseline="0" dirty="0">
                <a:solidFill>
                  <a:srgbClr val="030304"/>
                </a:solidFill>
                <a:latin typeface="Arimo"/>
              </a:rPr>
              <a:t>strategic leadership </a:t>
            </a:r>
            <a:r>
              <a:rPr lang="en-GB" sz="1500" b="0" i="0" u="none" strike="noStrike" baseline="0" dirty="0">
                <a:solidFill>
                  <a:srgbClr val="030304"/>
                </a:solidFill>
                <a:latin typeface="Arimo"/>
              </a:rPr>
              <a:t>role, the Chair is responsible for:</a:t>
            </a:r>
            <a:endParaRPr lang="en-GB" sz="1500" b="1" i="0" u="none" strike="noStrike" baseline="0" dirty="0">
              <a:solidFill>
                <a:srgbClr val="008ACA"/>
              </a:solidFill>
              <a:latin typeface="Arimo"/>
            </a:endParaRPr>
          </a:p>
          <a:p>
            <a:pPr algn="l"/>
            <a:r>
              <a:rPr lang="en-GB" sz="1500" dirty="0">
                <a:solidFill>
                  <a:srgbClr val="030304"/>
                </a:solidFill>
                <a:latin typeface="Arimo"/>
              </a:rPr>
              <a:t>- Working as an essential and active partner of the ICB.</a:t>
            </a:r>
          </a:p>
          <a:p>
            <a:pPr algn="l"/>
            <a:r>
              <a:rPr lang="en-GB" sz="1500" dirty="0">
                <a:solidFill>
                  <a:srgbClr val="030304"/>
                </a:solidFill>
                <a:latin typeface="Arimo"/>
              </a:rPr>
              <a:t>- E</a:t>
            </a:r>
            <a:r>
              <a:rPr lang="en-GB" sz="1500" b="0" i="0" u="none" strike="noStrike" baseline="0" dirty="0">
                <a:solidFill>
                  <a:srgbClr val="030304"/>
                </a:solidFill>
                <a:latin typeface="Arimo"/>
              </a:rPr>
              <a:t>nsuring the whole board of directors plays a full part in developing and determining the Trust’s vision, values, strategy and overall objectives to deliver organisational purpose and sustainability.</a:t>
            </a:r>
          </a:p>
          <a:p>
            <a:pPr algn="l"/>
            <a:r>
              <a:rPr lang="en-GB" sz="1500" b="0" i="0" u="none" strike="noStrike" baseline="0" dirty="0">
                <a:solidFill>
                  <a:srgbClr val="030304"/>
                </a:solidFill>
                <a:latin typeface="Arimo"/>
              </a:rPr>
              <a:t>- Ensuring the Trust’s strategy aligns with the principles guiding the NHS and the NHS values.</a:t>
            </a:r>
          </a:p>
          <a:p>
            <a:pPr algn="l"/>
            <a:r>
              <a:rPr lang="en-GB" sz="1500" b="0" i="0" u="none" strike="noStrike" baseline="0" dirty="0">
                <a:solidFill>
                  <a:srgbClr val="030304"/>
                </a:solidFill>
                <a:latin typeface="Arimo"/>
              </a:rPr>
              <a:t>- Ensuring the board identifies the key risks the Trust faces in implementing its strategy; and determines its approach and attitude to providing effective oversight of those risks and controls.</a:t>
            </a:r>
          </a:p>
          <a:p>
            <a:pPr algn="l"/>
            <a:r>
              <a:rPr lang="en-GB" sz="1500" b="0" i="0" u="none" strike="noStrike" baseline="0" dirty="0">
                <a:solidFill>
                  <a:srgbClr val="030304"/>
                </a:solidFill>
                <a:latin typeface="Arimo"/>
              </a:rPr>
              <a:t>- Holding the Chief Executive to account for performance.</a:t>
            </a:r>
          </a:p>
          <a:p>
            <a:pPr algn="l"/>
            <a:endParaRPr lang="en-GB" sz="500" b="0" i="0" u="none" strike="noStrike" baseline="0" dirty="0">
              <a:solidFill>
                <a:srgbClr val="030304"/>
              </a:solidFill>
              <a:latin typeface="Arimo"/>
            </a:endParaRPr>
          </a:p>
          <a:p>
            <a:pPr algn="l"/>
            <a:r>
              <a:rPr lang="en-GB" sz="1500" b="1" i="0" u="none" strike="noStrike" baseline="0" dirty="0">
                <a:solidFill>
                  <a:srgbClr val="008ACA"/>
                </a:solidFill>
                <a:latin typeface="Arimo"/>
              </a:rPr>
              <a:t>2. People</a:t>
            </a:r>
          </a:p>
          <a:p>
            <a:pPr algn="l"/>
            <a:r>
              <a:rPr lang="en-GB" sz="1500" b="0" i="0" u="none" strike="noStrike" baseline="0" dirty="0">
                <a:latin typeface="Arimo"/>
              </a:rPr>
              <a:t>In their role </a:t>
            </a:r>
            <a:r>
              <a:rPr lang="en-GB" sz="1500" b="1" i="0" u="none" strike="noStrike" baseline="0" dirty="0">
                <a:latin typeface="Arimo"/>
              </a:rPr>
              <a:t>shaping organisational culture</a:t>
            </a:r>
            <a:r>
              <a:rPr lang="en-GB" sz="1500" b="0" i="0" u="none" strike="noStrike" baseline="0" dirty="0">
                <a:latin typeface="Arimo"/>
              </a:rPr>
              <a:t> the Chair is responsible for:</a:t>
            </a:r>
            <a:endParaRPr lang="en-GB" sz="1500" i="0" u="none" strike="noStrike" baseline="0" dirty="0">
              <a:solidFill>
                <a:srgbClr val="008ACA"/>
              </a:solidFill>
              <a:latin typeface="Arimo"/>
            </a:endParaRPr>
          </a:p>
          <a:p>
            <a:pPr algn="l"/>
            <a:r>
              <a:rPr lang="en-GB" sz="1500" dirty="0">
                <a:solidFill>
                  <a:srgbClr val="030304"/>
                </a:solidFill>
                <a:latin typeface="Arimo"/>
              </a:rPr>
              <a:t>- P</a:t>
            </a:r>
            <a:r>
              <a:rPr lang="en-GB" sz="1500" i="0" u="none" strike="noStrike" baseline="0" dirty="0">
                <a:latin typeface="Arimo"/>
              </a:rPr>
              <a:t>roviding visible leadership in developing a healthy, open and transparent patient-</a:t>
            </a:r>
            <a:r>
              <a:rPr lang="en-GB" sz="1500" i="0" u="none" strike="noStrike" baseline="0" dirty="0" err="1">
                <a:latin typeface="Arimo"/>
              </a:rPr>
              <a:t>centered</a:t>
            </a:r>
            <a:r>
              <a:rPr lang="en-GB" sz="1500" i="0" u="none" strike="noStrike" baseline="0" dirty="0">
                <a:latin typeface="Arimo"/>
              </a:rPr>
              <a:t> culture for the organisation, where all staff have equality of opportunity to progress, the freedom to speak up is encouraged, and ensuring that this culture is reflected and modelled in their own and in the board’s behaviour and decision-making.</a:t>
            </a:r>
          </a:p>
          <a:p>
            <a:pPr algn="l"/>
            <a:r>
              <a:rPr lang="en-GB" sz="1500" i="0" u="none" strike="noStrike" baseline="0" dirty="0">
                <a:latin typeface="Arimo"/>
              </a:rPr>
              <a:t>- Leading and supporting a constructive dynamic within the board, enabling grounded debate with contributions from all directors.</a:t>
            </a:r>
          </a:p>
          <a:p>
            <a:pPr algn="l"/>
            <a:r>
              <a:rPr lang="en-GB" sz="1500" i="0" u="none" strike="noStrike" baseline="0" dirty="0">
                <a:latin typeface="Arimo"/>
              </a:rPr>
              <a:t>- Promoting the highest standards of ethics, integrity, probity and corporate governance throughout the organisation and on the board.</a:t>
            </a:r>
          </a:p>
        </p:txBody>
      </p:sp>
    </p:spTree>
    <p:extLst>
      <p:ext uri="{BB962C8B-B14F-4D97-AF65-F5344CB8AC3E}">
        <p14:creationId xmlns:p14="http://schemas.microsoft.com/office/powerpoint/2010/main" val="2734252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0947-9DC3-240C-055D-7EAB8B08FA58}"/>
              </a:ext>
            </a:extLst>
          </p:cNvPr>
          <p:cNvSpPr>
            <a:spLocks noGrp="1"/>
          </p:cNvSpPr>
          <p:nvPr>
            <p:ph type="title"/>
          </p:nvPr>
        </p:nvSpPr>
        <p:spPr>
          <a:xfrm>
            <a:off x="177800" y="233552"/>
            <a:ext cx="11607800" cy="985520"/>
          </a:xfrm>
          <a:solidFill>
            <a:schemeClr val="accent1">
              <a:lumMod val="40000"/>
              <a:lumOff val="60000"/>
            </a:schemeClr>
          </a:solidFill>
        </p:spPr>
        <p:txBody>
          <a:bodyPr/>
          <a:lstStyle/>
          <a:p>
            <a:r>
              <a:rPr lang="en-GB" dirty="0"/>
              <a:t>5. Role Description </a:t>
            </a:r>
            <a:r>
              <a:rPr lang="en-GB" i="1" dirty="0"/>
              <a:t>(2)</a:t>
            </a:r>
          </a:p>
        </p:txBody>
      </p:sp>
      <p:sp>
        <p:nvSpPr>
          <p:cNvPr id="5" name="TextBox 4">
            <a:extLst>
              <a:ext uri="{FF2B5EF4-FFF2-40B4-BE49-F238E27FC236}">
                <a16:creationId xmlns:a16="http://schemas.microsoft.com/office/drawing/2014/main" id="{40F223E9-F773-B7C8-C8B6-93687E311CAF}"/>
              </a:ext>
            </a:extLst>
          </p:cNvPr>
          <p:cNvSpPr txBox="1"/>
          <p:nvPr/>
        </p:nvSpPr>
        <p:spPr>
          <a:xfrm>
            <a:off x="112486" y="1277953"/>
            <a:ext cx="5798457" cy="5062924"/>
          </a:xfrm>
          <a:prstGeom prst="rect">
            <a:avLst/>
          </a:prstGeom>
          <a:noFill/>
        </p:spPr>
        <p:txBody>
          <a:bodyPr wrap="square" rtlCol="0">
            <a:spAutoFit/>
          </a:bodyPr>
          <a:lstStyle/>
          <a:p>
            <a:pPr algn="l"/>
            <a:r>
              <a:rPr lang="en-GB" sz="1500" dirty="0">
                <a:solidFill>
                  <a:srgbClr val="030304"/>
                </a:solidFill>
                <a:latin typeface="Arimo"/>
              </a:rPr>
              <a:t>- Demonstrating </a:t>
            </a:r>
            <a:r>
              <a:rPr lang="en-GB" sz="1500" i="0" u="none" strike="noStrike" baseline="0" dirty="0">
                <a:latin typeface="Arimo"/>
              </a:rPr>
              <a:t>visible ethical, compassionate and inclusive personal leadership by modelling the highest standards of personal behaviour and ensuring the board follows this example.</a:t>
            </a:r>
          </a:p>
          <a:p>
            <a:pPr algn="l"/>
            <a:r>
              <a:rPr lang="en-GB" sz="1500" i="0" u="none" strike="noStrike" baseline="0" dirty="0">
                <a:latin typeface="Arimo"/>
              </a:rPr>
              <a:t>- Ensuring that constructive relationships based on candour, trust and mutual respect exist between executive and non-executive directors.</a:t>
            </a:r>
          </a:p>
          <a:p>
            <a:pPr algn="l"/>
            <a:r>
              <a:rPr lang="en-GB" sz="1500" i="0" u="none" strike="noStrike" baseline="0" dirty="0">
                <a:latin typeface="Arimo"/>
              </a:rPr>
              <a:t>- Developing effective working relationships with all the board directors,</a:t>
            </a:r>
          </a:p>
          <a:p>
            <a:pPr algn="l"/>
            <a:r>
              <a:rPr lang="en-GB" sz="1500" i="0" u="none" strike="noStrike" baseline="0" dirty="0">
                <a:latin typeface="Arimo"/>
              </a:rPr>
              <a:t>particularly the Chief Executive, providing support, guidance and advice.</a:t>
            </a:r>
          </a:p>
          <a:p>
            <a:pPr algn="l"/>
            <a:endParaRPr lang="en-GB" sz="1500" dirty="0">
              <a:latin typeface="Arimo"/>
            </a:endParaRPr>
          </a:p>
          <a:p>
            <a:pPr algn="l"/>
            <a:r>
              <a:rPr lang="en-GB" sz="1500" i="0" u="none" strike="noStrike" baseline="0" dirty="0">
                <a:latin typeface="Arimo"/>
              </a:rPr>
              <a:t>In their role </a:t>
            </a:r>
            <a:r>
              <a:rPr lang="en-GB" sz="1500" b="1" i="0" u="none" strike="noStrike" baseline="0" dirty="0">
                <a:latin typeface="Arimo"/>
              </a:rPr>
              <a:t>developing the capacity and capability</a:t>
            </a:r>
            <a:r>
              <a:rPr lang="en-GB" sz="1500" i="0" u="none" strike="noStrike" baseline="0" dirty="0">
                <a:latin typeface="Arimo"/>
              </a:rPr>
              <a:t>, the Chair is responsible for:</a:t>
            </a:r>
            <a:endParaRPr lang="en-GB" sz="800" dirty="0">
              <a:latin typeface="Arimo"/>
            </a:endParaRPr>
          </a:p>
          <a:p>
            <a:pPr algn="l"/>
            <a:r>
              <a:rPr lang="en-GB" sz="1500" i="0" u="none" strike="noStrike" baseline="0" dirty="0">
                <a:solidFill>
                  <a:srgbClr val="000000"/>
                </a:solidFill>
                <a:latin typeface="Arimo"/>
              </a:rPr>
              <a:t>- </a:t>
            </a:r>
            <a:r>
              <a:rPr lang="en-GB" sz="1500" dirty="0">
                <a:solidFill>
                  <a:srgbClr val="000000"/>
                </a:solidFill>
                <a:latin typeface="Arimo"/>
              </a:rPr>
              <a:t>E</a:t>
            </a:r>
            <a:r>
              <a:rPr lang="en-GB" sz="1500" i="0" u="none" strike="noStrike" baseline="0" dirty="0">
                <a:latin typeface="Arimo"/>
              </a:rPr>
              <a:t>nsuring the board sees itself as a team, has the right balance and diversity of skills, knowledge and perspectives, and the confidence to challenge on all aspects of clinical and organisational planning.</a:t>
            </a:r>
          </a:p>
          <a:p>
            <a:pPr algn="l"/>
            <a:r>
              <a:rPr lang="en-GB" sz="1500" i="0" u="none" strike="noStrike" baseline="0" dirty="0">
                <a:solidFill>
                  <a:srgbClr val="030304"/>
                </a:solidFill>
                <a:latin typeface="Arimo"/>
              </a:rPr>
              <a:t>- Lead on continual director development of skills, knowledge and familiarity with the organisation and health and social care system, to enable them to carry out </a:t>
            </a:r>
            <a:r>
              <a:rPr lang="en-GB" sz="1500" b="0" i="0" u="none" strike="noStrike" baseline="0" dirty="0">
                <a:solidFill>
                  <a:srgbClr val="030304"/>
                </a:solidFill>
                <a:latin typeface="Arimo"/>
              </a:rPr>
              <a:t>their role on the board effectively.</a:t>
            </a:r>
          </a:p>
          <a:p>
            <a:pPr algn="l"/>
            <a:r>
              <a:rPr lang="en-GB" sz="1500" i="0" u="none" strike="noStrike" baseline="0" dirty="0">
                <a:latin typeface="Arimo"/>
              </a:rPr>
              <a:t>- D</a:t>
            </a:r>
            <a:r>
              <a:rPr lang="en-GB" sz="1500" b="0" i="0" u="none" strike="noStrike" baseline="0" dirty="0">
                <a:solidFill>
                  <a:srgbClr val="030304"/>
                </a:solidFill>
                <a:latin typeface="Arimo"/>
              </a:rPr>
              <a:t>eveloping a board that is genuinely connected to and assured about staff and patient experience, as demonstrated by appropriate feedback and other measures, including the Workforce Race Equality Standard (WRES); Workforce Disability Equality Standard (WDES); and Equality Delivery System (EDS).</a:t>
            </a:r>
            <a:endParaRPr lang="en-GB" sz="1500" i="0" u="none" strike="noStrike" baseline="0" dirty="0">
              <a:latin typeface="Arimo"/>
            </a:endParaRPr>
          </a:p>
        </p:txBody>
      </p:sp>
      <p:sp>
        <p:nvSpPr>
          <p:cNvPr id="3" name="TextBox 2">
            <a:extLst>
              <a:ext uri="{FF2B5EF4-FFF2-40B4-BE49-F238E27FC236}">
                <a16:creationId xmlns:a16="http://schemas.microsoft.com/office/drawing/2014/main" id="{093617D6-624E-24BF-DC8D-D90B18A812E9}"/>
              </a:ext>
            </a:extLst>
          </p:cNvPr>
          <p:cNvSpPr txBox="1"/>
          <p:nvPr/>
        </p:nvSpPr>
        <p:spPr>
          <a:xfrm>
            <a:off x="6096000" y="1215232"/>
            <a:ext cx="5798457" cy="5478423"/>
          </a:xfrm>
          <a:prstGeom prst="rect">
            <a:avLst/>
          </a:prstGeom>
          <a:noFill/>
        </p:spPr>
        <p:txBody>
          <a:bodyPr wrap="square" rtlCol="0">
            <a:spAutoFit/>
          </a:bodyPr>
          <a:lstStyle/>
          <a:p>
            <a:pPr algn="l"/>
            <a:r>
              <a:rPr lang="en-GB" sz="1500" b="1" dirty="0">
                <a:solidFill>
                  <a:srgbClr val="008ACA"/>
                </a:solidFill>
                <a:latin typeface="Arimo"/>
              </a:rPr>
              <a:t>3</a:t>
            </a:r>
            <a:r>
              <a:rPr lang="en-GB" sz="1500" b="1" i="0" u="none" strike="noStrike" baseline="0" dirty="0">
                <a:solidFill>
                  <a:srgbClr val="008ACA"/>
                </a:solidFill>
                <a:latin typeface="Arimo"/>
              </a:rPr>
              <a:t>. Partnerships</a:t>
            </a:r>
          </a:p>
          <a:p>
            <a:pPr algn="l"/>
            <a:r>
              <a:rPr lang="en-GB" sz="1500" b="0" i="0" u="none" strike="noStrike" baseline="0" dirty="0">
                <a:solidFill>
                  <a:srgbClr val="030304"/>
                </a:solidFill>
                <a:latin typeface="Arimo"/>
              </a:rPr>
              <a:t>In their role as an </a:t>
            </a:r>
            <a:r>
              <a:rPr lang="en-GB" sz="1500" b="1" i="0" u="none" strike="noStrike" baseline="0" dirty="0">
                <a:solidFill>
                  <a:srgbClr val="030304"/>
                </a:solidFill>
                <a:latin typeface="Arimo"/>
              </a:rPr>
              <a:t>ambassador, </a:t>
            </a:r>
            <a:r>
              <a:rPr lang="en-GB" sz="1500" b="0" i="0" u="none" strike="noStrike" baseline="0" dirty="0">
                <a:solidFill>
                  <a:srgbClr val="030304"/>
                </a:solidFill>
                <a:latin typeface="Arimo"/>
              </a:rPr>
              <a:t>leading in developing </a:t>
            </a:r>
            <a:r>
              <a:rPr lang="en-GB" sz="1500" b="1" i="0" u="none" strike="noStrike" baseline="0" dirty="0">
                <a:solidFill>
                  <a:srgbClr val="030304"/>
                </a:solidFill>
                <a:latin typeface="Arimo"/>
              </a:rPr>
              <a:t>relationships </a:t>
            </a:r>
            <a:r>
              <a:rPr lang="en-GB" sz="1500" b="0" i="0" u="none" strike="noStrike" baseline="0" dirty="0">
                <a:solidFill>
                  <a:srgbClr val="030304"/>
                </a:solidFill>
                <a:latin typeface="Arimo"/>
              </a:rPr>
              <a:t>and</a:t>
            </a:r>
          </a:p>
          <a:p>
            <a:pPr algn="l"/>
            <a:r>
              <a:rPr lang="en-GB" sz="1500" b="1" i="0" u="none" strike="noStrike" baseline="0" dirty="0">
                <a:solidFill>
                  <a:srgbClr val="030304"/>
                </a:solidFill>
                <a:latin typeface="Arimo"/>
              </a:rPr>
              <a:t>partnership working</a:t>
            </a:r>
            <a:r>
              <a:rPr lang="en-GB" sz="1500" b="0" i="0" u="none" strike="noStrike" baseline="0" dirty="0">
                <a:solidFill>
                  <a:srgbClr val="030304"/>
                </a:solidFill>
                <a:latin typeface="Arimo"/>
              </a:rPr>
              <a:t>, the chair is responsible for:</a:t>
            </a:r>
            <a:endParaRPr lang="en-GB" sz="1500" b="1" i="0" u="none" strike="noStrike" baseline="0" dirty="0">
              <a:solidFill>
                <a:srgbClr val="008ACA"/>
              </a:solidFill>
              <a:latin typeface="Arimo"/>
            </a:endParaRPr>
          </a:p>
          <a:p>
            <a:pPr algn="l"/>
            <a:r>
              <a:rPr lang="en-GB" sz="1500" b="0" i="0" u="none" strike="noStrike" baseline="0" dirty="0">
                <a:solidFill>
                  <a:srgbClr val="030304"/>
                </a:solidFill>
                <a:latin typeface="Arimo"/>
              </a:rPr>
              <a:t>- Promoting an </a:t>
            </a:r>
            <a:r>
              <a:rPr lang="en-GB" sz="1500" i="0" u="none" strike="noStrike" baseline="0" dirty="0">
                <a:solidFill>
                  <a:srgbClr val="030304"/>
                </a:solidFill>
                <a:latin typeface="Arimo"/>
              </a:rPr>
              <a:t>understanding of the board’s role, and the role of non-executive and executive directors.</a:t>
            </a:r>
          </a:p>
          <a:p>
            <a:pPr algn="l"/>
            <a:r>
              <a:rPr lang="en-GB" sz="1500" i="0" u="none" strike="noStrike" baseline="0" dirty="0">
                <a:solidFill>
                  <a:srgbClr val="030304"/>
                </a:solidFill>
                <a:latin typeface="Arimo"/>
              </a:rPr>
              <a:t>- Representing the organisation externally, developing and facilitating strong partnerships, and promoting collaborative, whole-system working through engagement.</a:t>
            </a:r>
          </a:p>
          <a:p>
            <a:pPr algn="l"/>
            <a:r>
              <a:rPr lang="en-GB" sz="1500" i="0" u="none" strike="noStrike" baseline="0" dirty="0">
                <a:solidFill>
                  <a:srgbClr val="030304"/>
                </a:solidFill>
                <a:latin typeface="Arimo"/>
              </a:rPr>
              <a:t>- Ensuring effective communication with stakeholders creates board debate encompassing diverse views, and giving sufficient time and consideration to complex, contentious or sensitive issues.</a:t>
            </a:r>
          </a:p>
          <a:p>
            <a:r>
              <a:rPr lang="en-GB" sz="1500" i="0" u="none" strike="noStrike" baseline="0" dirty="0">
                <a:solidFill>
                  <a:srgbClr val="030304"/>
                </a:solidFill>
                <a:latin typeface="Arimo"/>
              </a:rPr>
              <a:t>- </a:t>
            </a:r>
            <a:r>
              <a:rPr lang="en-GB" sz="1500" dirty="0">
                <a:effectLst/>
                <a:latin typeface="Arimo"/>
                <a:ea typeface="Times New Roman" panose="02020603050405020304" pitchFamily="18" charset="0"/>
              </a:rPr>
              <a:t>Working with the Chair of the ICB and other Trust Chairs across the system and being a member of the wider Cambridgeshire and Peterborough Integrated Care Partnership group.</a:t>
            </a:r>
            <a:endParaRPr lang="en-GB" sz="1500" i="0" u="none" strike="noStrike" baseline="0" dirty="0">
              <a:solidFill>
                <a:srgbClr val="030304"/>
              </a:solidFill>
              <a:latin typeface="Arimo"/>
            </a:endParaRPr>
          </a:p>
          <a:p>
            <a:pPr algn="l"/>
            <a:endParaRPr lang="en-GB" sz="800" i="0" u="none" strike="noStrike" baseline="0" dirty="0">
              <a:latin typeface="Arimo"/>
            </a:endParaRPr>
          </a:p>
          <a:p>
            <a:pPr algn="l"/>
            <a:r>
              <a:rPr lang="en-GB" sz="1500" b="1" i="0" u="none" strike="noStrike" baseline="0" dirty="0">
                <a:solidFill>
                  <a:srgbClr val="008ACA"/>
                </a:solidFill>
                <a:latin typeface="Arimo"/>
              </a:rPr>
              <a:t>4. Professional Acumen</a:t>
            </a:r>
          </a:p>
          <a:p>
            <a:pPr algn="l"/>
            <a:r>
              <a:rPr lang="en-GB" sz="1500" b="0" i="0" u="none" strike="noStrike" baseline="0" dirty="0">
                <a:solidFill>
                  <a:srgbClr val="000000"/>
                </a:solidFill>
                <a:latin typeface="Arimo"/>
              </a:rPr>
              <a:t>In their role as </a:t>
            </a:r>
            <a:r>
              <a:rPr lang="en-GB" sz="1500" b="1" i="0" u="none" strike="noStrike" baseline="0" dirty="0">
                <a:solidFill>
                  <a:srgbClr val="000000"/>
                </a:solidFill>
                <a:latin typeface="Arimo"/>
              </a:rPr>
              <a:t>governance lead</a:t>
            </a:r>
            <a:r>
              <a:rPr lang="en-GB" sz="1500" b="0" i="0" u="none" strike="noStrike" baseline="0" dirty="0">
                <a:solidFill>
                  <a:srgbClr val="000000"/>
                </a:solidFill>
                <a:latin typeface="Arimo"/>
              </a:rPr>
              <a:t>, the chair is responsible for:</a:t>
            </a:r>
          </a:p>
          <a:p>
            <a:pPr algn="l"/>
            <a:r>
              <a:rPr lang="en-GB" sz="1500" b="0" i="0" u="none" strike="noStrike" baseline="0" dirty="0">
                <a:latin typeface="Arimo"/>
              </a:rPr>
              <a:t>- Making sure the board operates effectively and understands its own</a:t>
            </a:r>
          </a:p>
          <a:p>
            <a:pPr algn="l"/>
            <a:r>
              <a:rPr lang="en-GB" sz="1500" i="0" u="none" strike="noStrike" baseline="0" dirty="0">
                <a:latin typeface="Arimo"/>
              </a:rPr>
              <a:t>accountability and compliance.</a:t>
            </a:r>
          </a:p>
          <a:p>
            <a:pPr algn="l"/>
            <a:r>
              <a:rPr lang="en-GB" sz="1500" i="0" u="none" strike="noStrike" baseline="0" dirty="0">
                <a:latin typeface="Arimo"/>
              </a:rPr>
              <a:t>- Personally doing the right thing, ethically and in line with the NHS values, demonstrating this to and expecting the same behaviours back.</a:t>
            </a:r>
          </a:p>
          <a:p>
            <a:pPr algn="l"/>
            <a:r>
              <a:rPr lang="en-GB" sz="1500" i="0" u="none" strike="noStrike" baseline="0" dirty="0">
                <a:latin typeface="Arimo"/>
              </a:rPr>
              <a:t>- Leading the board in establishing effective and ethical decision-making processes setting an integrated board agenda relevant to the Trust’s current operating environment.</a:t>
            </a:r>
          </a:p>
        </p:txBody>
      </p:sp>
    </p:spTree>
    <p:extLst>
      <p:ext uri="{BB962C8B-B14F-4D97-AF65-F5344CB8AC3E}">
        <p14:creationId xmlns:p14="http://schemas.microsoft.com/office/powerpoint/2010/main" val="1421406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0947-9DC3-240C-055D-7EAB8B08FA58}"/>
              </a:ext>
            </a:extLst>
          </p:cNvPr>
          <p:cNvSpPr>
            <a:spLocks noGrp="1"/>
          </p:cNvSpPr>
          <p:nvPr>
            <p:ph type="title"/>
          </p:nvPr>
        </p:nvSpPr>
        <p:spPr>
          <a:xfrm>
            <a:off x="177800" y="233552"/>
            <a:ext cx="11607800" cy="985520"/>
          </a:xfrm>
          <a:solidFill>
            <a:schemeClr val="accent1">
              <a:lumMod val="40000"/>
              <a:lumOff val="60000"/>
            </a:schemeClr>
          </a:solidFill>
        </p:spPr>
        <p:txBody>
          <a:bodyPr/>
          <a:lstStyle/>
          <a:p>
            <a:r>
              <a:rPr lang="en-GB" dirty="0"/>
              <a:t>5. Role Description </a:t>
            </a:r>
            <a:r>
              <a:rPr lang="en-GB" i="1" dirty="0"/>
              <a:t>(3)</a:t>
            </a:r>
          </a:p>
        </p:txBody>
      </p:sp>
      <p:sp>
        <p:nvSpPr>
          <p:cNvPr id="5" name="TextBox 4">
            <a:extLst>
              <a:ext uri="{FF2B5EF4-FFF2-40B4-BE49-F238E27FC236}">
                <a16:creationId xmlns:a16="http://schemas.microsoft.com/office/drawing/2014/main" id="{40F223E9-F773-B7C8-C8B6-93687E311CAF}"/>
              </a:ext>
            </a:extLst>
          </p:cNvPr>
          <p:cNvSpPr txBox="1"/>
          <p:nvPr/>
        </p:nvSpPr>
        <p:spPr>
          <a:xfrm>
            <a:off x="112486" y="1277953"/>
            <a:ext cx="5798457" cy="5986254"/>
          </a:xfrm>
          <a:prstGeom prst="rect">
            <a:avLst/>
          </a:prstGeom>
          <a:noFill/>
        </p:spPr>
        <p:txBody>
          <a:bodyPr wrap="square" rtlCol="0">
            <a:spAutoFit/>
          </a:bodyPr>
          <a:lstStyle/>
          <a:p>
            <a:pPr algn="l"/>
            <a:r>
              <a:rPr lang="en-GB" sz="1500" i="0" u="none" strike="noStrike" baseline="0" dirty="0">
                <a:latin typeface="Arimo"/>
              </a:rPr>
              <a:t>- Ensuring that the board receives accurate, high quality, timely and clear information</a:t>
            </a:r>
            <a:r>
              <a:rPr lang="en-GB" sz="1500" dirty="0">
                <a:latin typeface="Arimo"/>
              </a:rPr>
              <a:t> </a:t>
            </a:r>
            <a:r>
              <a:rPr lang="en-GB" sz="1500" i="0" u="none" strike="noStrike" baseline="0" dirty="0">
                <a:latin typeface="Arimo"/>
              </a:rPr>
              <a:t>that related and fit for purpose.</a:t>
            </a:r>
          </a:p>
          <a:p>
            <a:r>
              <a:rPr lang="en-GB" sz="1500" dirty="0">
                <a:solidFill>
                  <a:srgbClr val="030304"/>
                </a:solidFill>
                <a:latin typeface="Arimo"/>
              </a:rPr>
              <a:t>- E</a:t>
            </a:r>
            <a:r>
              <a:rPr lang="en-GB" sz="1500" b="0" i="0" u="none" strike="noStrike" baseline="0" dirty="0">
                <a:latin typeface="Arimo"/>
              </a:rPr>
              <a:t>nsuring board committees are properly constituted and effective</a:t>
            </a:r>
            <a:r>
              <a:rPr lang="en-GB" sz="1500" i="0" u="none" strike="noStrike" baseline="0" dirty="0">
                <a:latin typeface="Arimo"/>
              </a:rPr>
              <a:t>.</a:t>
            </a:r>
          </a:p>
          <a:p>
            <a:pPr algn="l"/>
            <a:endParaRPr lang="en-GB" sz="800" dirty="0">
              <a:latin typeface="Arimo"/>
            </a:endParaRPr>
          </a:p>
          <a:p>
            <a:pPr algn="l"/>
            <a:r>
              <a:rPr lang="en-GB" sz="1500" i="0" u="none" strike="noStrike" baseline="0" dirty="0">
                <a:latin typeface="Arimo"/>
              </a:rPr>
              <a:t>In their role as </a:t>
            </a:r>
            <a:r>
              <a:rPr lang="en-GB" sz="1500" b="1" dirty="0">
                <a:latin typeface="Arimo"/>
              </a:rPr>
              <a:t>facilitator of the board</a:t>
            </a:r>
            <a:r>
              <a:rPr lang="en-GB" sz="1500" i="0" u="none" strike="noStrike" baseline="0" dirty="0">
                <a:latin typeface="Arimo"/>
              </a:rPr>
              <a:t>, the Chair is responsible for:</a:t>
            </a:r>
          </a:p>
          <a:p>
            <a:pPr algn="l"/>
            <a:r>
              <a:rPr lang="en-GB" sz="1500" i="0" u="none" strike="noStrike" baseline="0" dirty="0">
                <a:solidFill>
                  <a:srgbClr val="000000"/>
                </a:solidFill>
                <a:latin typeface="Arimo"/>
              </a:rPr>
              <a:t>- P</a:t>
            </a:r>
            <a:r>
              <a:rPr lang="en-GB" sz="1500" b="0" i="0" u="none" strike="noStrike" baseline="0" dirty="0">
                <a:latin typeface="Arimo"/>
              </a:rPr>
              <a:t>roviding the environment for agile debate.</a:t>
            </a:r>
          </a:p>
          <a:p>
            <a:pPr algn="l"/>
            <a:r>
              <a:rPr lang="en-GB" sz="1500" b="0" i="0" u="none" strike="noStrike" baseline="0" dirty="0">
                <a:latin typeface="Arimo"/>
              </a:rPr>
              <a:t>- Ensuring the </a:t>
            </a:r>
            <a:r>
              <a:rPr lang="en-GB" sz="1500" i="0" u="none" strike="noStrike" baseline="0" dirty="0">
                <a:latin typeface="Arimo"/>
              </a:rPr>
              <a:t>board collectively and individually applies sufficient challenge, balancing the ability to seize opportunities while retaining robust and transparent decision-making.</a:t>
            </a:r>
          </a:p>
          <a:p>
            <a:pPr algn="l"/>
            <a:r>
              <a:rPr lang="en-GB" sz="1500" i="0" u="none" strike="noStrike" baseline="0" dirty="0">
                <a:latin typeface="Arimo"/>
              </a:rPr>
              <a:t>- Facilitating the effective contribution of all members of the board, drawing on individual skills, experience, knowledge and independence.</a:t>
            </a:r>
          </a:p>
          <a:p>
            <a:pPr algn="l"/>
            <a:r>
              <a:rPr lang="en-GB" sz="1500" i="0" u="none" strike="noStrike" baseline="0" dirty="0">
                <a:latin typeface="Arimo"/>
              </a:rPr>
              <a:t>- Working with and supporting the trust board secretary in establishing and maintaining the board’s annual cycle of business.</a:t>
            </a:r>
          </a:p>
          <a:p>
            <a:pPr algn="l"/>
            <a:endParaRPr lang="en-GB" sz="1200" i="0" u="none" strike="noStrike" baseline="0" dirty="0">
              <a:latin typeface="Arimo"/>
            </a:endParaRPr>
          </a:p>
          <a:p>
            <a:r>
              <a:rPr lang="en-GB" sz="1500" b="1" i="0" u="none" strike="noStrike" baseline="0" dirty="0">
                <a:solidFill>
                  <a:srgbClr val="008ACA"/>
                </a:solidFill>
                <a:latin typeface="Arimo"/>
              </a:rPr>
              <a:t>5. Patient Focus</a:t>
            </a:r>
          </a:p>
          <a:p>
            <a:r>
              <a:rPr lang="en-GB" sz="1500" b="0" i="0" u="none" strike="noStrike" baseline="0" dirty="0">
                <a:solidFill>
                  <a:srgbClr val="030304"/>
                </a:solidFill>
                <a:latin typeface="Arimo"/>
              </a:rPr>
              <a:t>In their role as a </a:t>
            </a:r>
            <a:r>
              <a:rPr lang="en-GB" sz="1500" b="1" i="0" u="none" strike="noStrike" baseline="0" dirty="0">
                <a:solidFill>
                  <a:srgbClr val="030304"/>
                </a:solidFill>
                <a:latin typeface="Arimo"/>
              </a:rPr>
              <a:t>catalyst for change</a:t>
            </a:r>
            <a:r>
              <a:rPr lang="en-GB" sz="1500" b="0" i="0" u="none" strike="noStrike" baseline="0" dirty="0">
                <a:solidFill>
                  <a:srgbClr val="030304"/>
                </a:solidFill>
                <a:latin typeface="Arimo"/>
              </a:rPr>
              <a:t>, the Chair is responsible for:</a:t>
            </a:r>
            <a:endParaRPr lang="en-GB" sz="1500" b="1" i="0" u="none" strike="noStrike" baseline="0" dirty="0">
              <a:solidFill>
                <a:srgbClr val="008ACA"/>
              </a:solidFill>
              <a:latin typeface="Arimo"/>
            </a:endParaRPr>
          </a:p>
          <a:p>
            <a:pPr algn="l"/>
            <a:r>
              <a:rPr lang="en-GB" sz="1500" b="0" i="0" u="none" strike="noStrike" baseline="0" dirty="0">
                <a:solidFill>
                  <a:srgbClr val="030304"/>
                </a:solidFill>
                <a:latin typeface="Arimo"/>
              </a:rPr>
              <a:t>- Ensuring all board </a:t>
            </a:r>
            <a:r>
              <a:rPr lang="en-GB" sz="1500" i="0" u="none" strike="noStrike" baseline="0" dirty="0">
                <a:solidFill>
                  <a:srgbClr val="030304"/>
                </a:solidFill>
                <a:latin typeface="Arimo"/>
              </a:rPr>
              <a:t>members are well briefed on external context.</a:t>
            </a:r>
          </a:p>
          <a:p>
            <a:pPr algn="l"/>
            <a:r>
              <a:rPr lang="en-GB" sz="1500" i="0" u="none" strike="noStrike" baseline="0" dirty="0">
                <a:solidFill>
                  <a:srgbClr val="030304"/>
                </a:solidFill>
                <a:latin typeface="Arimo"/>
              </a:rPr>
              <a:t>- Fostering a culture of innovation and learning, by being outward-looking, promoting and embedding innovation, technology and transformation through the board business and debate.</a:t>
            </a:r>
          </a:p>
          <a:p>
            <a:pPr algn="l"/>
            <a:r>
              <a:rPr lang="en-GB" sz="1500" i="0" u="none" strike="noStrike" baseline="0" dirty="0">
                <a:solidFill>
                  <a:srgbClr val="030304"/>
                </a:solidFill>
                <a:latin typeface="Arimo"/>
              </a:rPr>
              <a:t>- Promoting academic excellence and research as a means of taking health and care services forward.</a:t>
            </a:r>
          </a:p>
          <a:p>
            <a:r>
              <a:rPr lang="en-GB" sz="1500" dirty="0">
                <a:solidFill>
                  <a:srgbClr val="030304"/>
                </a:solidFill>
                <a:latin typeface="Arimo"/>
              </a:rPr>
              <a:t>- Ensuring performance is accurately measured against constitutional and Care Quality Commission ‘well-led’ standards.</a:t>
            </a:r>
          </a:p>
          <a:p>
            <a:pPr algn="l"/>
            <a:endParaRPr lang="en-GB" sz="1500" i="0" u="none" strike="noStrike" baseline="0" dirty="0">
              <a:solidFill>
                <a:srgbClr val="030304"/>
              </a:solidFill>
              <a:latin typeface="Arimo"/>
            </a:endParaRPr>
          </a:p>
          <a:p>
            <a:pPr algn="l"/>
            <a:endParaRPr lang="en-GB" sz="1500" i="0" u="none" strike="noStrike" baseline="0" dirty="0">
              <a:latin typeface="Arimo"/>
            </a:endParaRPr>
          </a:p>
        </p:txBody>
      </p:sp>
      <p:sp>
        <p:nvSpPr>
          <p:cNvPr id="3" name="TextBox 2">
            <a:extLst>
              <a:ext uri="{FF2B5EF4-FFF2-40B4-BE49-F238E27FC236}">
                <a16:creationId xmlns:a16="http://schemas.microsoft.com/office/drawing/2014/main" id="{093617D6-624E-24BF-DC8D-D90B18A812E9}"/>
              </a:ext>
            </a:extLst>
          </p:cNvPr>
          <p:cNvSpPr txBox="1"/>
          <p:nvPr/>
        </p:nvSpPr>
        <p:spPr>
          <a:xfrm>
            <a:off x="6096000" y="1240757"/>
            <a:ext cx="5798457" cy="1477328"/>
          </a:xfrm>
          <a:prstGeom prst="rect">
            <a:avLst/>
          </a:prstGeom>
          <a:noFill/>
        </p:spPr>
        <p:txBody>
          <a:bodyPr wrap="square" rtlCol="0">
            <a:spAutoFit/>
          </a:bodyPr>
          <a:lstStyle/>
          <a:p>
            <a:pPr algn="l"/>
            <a:r>
              <a:rPr lang="en-GB" sz="1500" i="0" u="none" strike="noStrike" baseline="0" dirty="0">
                <a:solidFill>
                  <a:srgbClr val="030304"/>
                </a:solidFill>
                <a:latin typeface="Arimo"/>
              </a:rPr>
              <a:t>- Ensuring performance on equality, diversity and inclusion for all patients and staff is accurately measured and progressed against national frameworks, including WRES, WDES and EDS.</a:t>
            </a:r>
          </a:p>
          <a:p>
            <a:pPr algn="l"/>
            <a:r>
              <a:rPr lang="en-GB" sz="1500" i="0" u="none" strike="noStrike" baseline="0" dirty="0">
                <a:solidFill>
                  <a:srgbClr val="030304"/>
                </a:solidFill>
                <a:latin typeface="Arimo"/>
              </a:rPr>
              <a:t>- Above all, ensuring the board maintains an unrelenting interest in and focus on the continuous improvement and self-assessment of patient safety, experience and clinical outcomes.</a:t>
            </a:r>
            <a:endParaRPr lang="en-GB" sz="1500" i="0" u="none" strike="noStrike" baseline="0" dirty="0">
              <a:latin typeface="Arimo"/>
            </a:endParaRPr>
          </a:p>
        </p:txBody>
      </p:sp>
      <p:pic>
        <p:nvPicPr>
          <p:cNvPr id="4" name="Picture 3" descr="A group of people in clothing&#10;&#10;Description automatically generated with low confidence">
            <a:extLst>
              <a:ext uri="{FF2B5EF4-FFF2-40B4-BE49-F238E27FC236}">
                <a16:creationId xmlns:a16="http://schemas.microsoft.com/office/drawing/2014/main" id="{35999D69-16E3-ACDF-3DCF-F25D0B1D3C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0439" y="2901083"/>
            <a:ext cx="5375188" cy="3486560"/>
          </a:xfrm>
          <a:prstGeom prst="rect">
            <a:avLst/>
          </a:prstGeom>
          <a:noFill/>
        </p:spPr>
      </p:pic>
    </p:spTree>
    <p:extLst>
      <p:ext uri="{BB962C8B-B14F-4D97-AF65-F5344CB8AC3E}">
        <p14:creationId xmlns:p14="http://schemas.microsoft.com/office/powerpoint/2010/main" val="1802915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0947-9DC3-240C-055D-7EAB8B08FA58}"/>
              </a:ext>
            </a:extLst>
          </p:cNvPr>
          <p:cNvSpPr>
            <a:spLocks noGrp="1"/>
          </p:cNvSpPr>
          <p:nvPr>
            <p:ph type="title"/>
          </p:nvPr>
        </p:nvSpPr>
        <p:spPr>
          <a:xfrm>
            <a:off x="177800" y="233552"/>
            <a:ext cx="11607800" cy="985520"/>
          </a:xfrm>
          <a:solidFill>
            <a:schemeClr val="accent1">
              <a:lumMod val="40000"/>
              <a:lumOff val="60000"/>
            </a:schemeClr>
          </a:solidFill>
        </p:spPr>
        <p:txBody>
          <a:bodyPr/>
          <a:lstStyle/>
          <a:p>
            <a:r>
              <a:rPr lang="en-GB" sz="3600" dirty="0"/>
              <a:t>6</a:t>
            </a:r>
            <a:r>
              <a:rPr lang="en-GB" dirty="0"/>
              <a:t>. Chair Competencies</a:t>
            </a:r>
            <a:endParaRPr lang="en-GB" i="1" dirty="0"/>
          </a:p>
        </p:txBody>
      </p:sp>
      <p:sp>
        <p:nvSpPr>
          <p:cNvPr id="7" name="TextBox 6">
            <a:extLst>
              <a:ext uri="{FF2B5EF4-FFF2-40B4-BE49-F238E27FC236}">
                <a16:creationId xmlns:a16="http://schemas.microsoft.com/office/drawing/2014/main" id="{0FA936A2-93E2-FD33-41EF-5A4BB6E06516}"/>
              </a:ext>
            </a:extLst>
          </p:cNvPr>
          <p:cNvSpPr txBox="1"/>
          <p:nvPr/>
        </p:nvSpPr>
        <p:spPr>
          <a:xfrm>
            <a:off x="105254" y="1329544"/>
            <a:ext cx="11680345" cy="784830"/>
          </a:xfrm>
          <a:prstGeom prst="rect">
            <a:avLst/>
          </a:prstGeom>
          <a:noFill/>
        </p:spPr>
        <p:txBody>
          <a:bodyPr wrap="square">
            <a:spAutoFit/>
          </a:bodyPr>
          <a:lstStyle/>
          <a:p>
            <a:pPr algn="l"/>
            <a:r>
              <a:rPr lang="en-GB" sz="1500" b="0" i="0" u="none" strike="noStrike" baseline="0" dirty="0">
                <a:solidFill>
                  <a:srgbClr val="030304"/>
                </a:solidFill>
                <a:latin typeface="Arimo"/>
              </a:rPr>
              <a:t>The competency framework describes the core competencies required in the NHS provider chair’s role, in the context of the NHS principles and values in the NHS Constitution. We envisage that the competency framework will be used to recruit and appraise chairs. The figure below shows this and detail the associated requirements under each competency.</a:t>
            </a:r>
            <a:endParaRPr lang="en-GB" sz="1500" dirty="0"/>
          </a:p>
        </p:txBody>
      </p:sp>
      <p:pic>
        <p:nvPicPr>
          <p:cNvPr id="9" name="Picture 8">
            <a:extLst>
              <a:ext uri="{FF2B5EF4-FFF2-40B4-BE49-F238E27FC236}">
                <a16:creationId xmlns:a16="http://schemas.microsoft.com/office/drawing/2014/main" id="{6C0907A0-1FC5-BF7D-25E9-470EFA1D8D7D}"/>
              </a:ext>
            </a:extLst>
          </p:cNvPr>
          <p:cNvPicPr>
            <a:picLocks noChangeAspect="1"/>
          </p:cNvPicPr>
          <p:nvPr/>
        </p:nvPicPr>
        <p:blipFill>
          <a:blip r:embed="rId2"/>
          <a:stretch>
            <a:fillRect/>
          </a:stretch>
        </p:blipFill>
        <p:spPr>
          <a:xfrm>
            <a:off x="2618480" y="2164299"/>
            <a:ext cx="6653892" cy="4693701"/>
          </a:xfrm>
          <a:prstGeom prst="rect">
            <a:avLst/>
          </a:prstGeom>
        </p:spPr>
      </p:pic>
    </p:spTree>
    <p:extLst>
      <p:ext uri="{BB962C8B-B14F-4D97-AF65-F5344CB8AC3E}">
        <p14:creationId xmlns:p14="http://schemas.microsoft.com/office/powerpoint/2010/main" val="2389493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0947-9DC3-240C-055D-7EAB8B08FA58}"/>
              </a:ext>
            </a:extLst>
          </p:cNvPr>
          <p:cNvSpPr>
            <a:spLocks noGrp="1"/>
          </p:cNvSpPr>
          <p:nvPr>
            <p:ph type="title"/>
          </p:nvPr>
        </p:nvSpPr>
        <p:spPr>
          <a:xfrm>
            <a:off x="177800" y="233552"/>
            <a:ext cx="7284357" cy="985520"/>
          </a:xfrm>
          <a:solidFill>
            <a:schemeClr val="accent1">
              <a:lumMod val="40000"/>
              <a:lumOff val="60000"/>
            </a:schemeClr>
          </a:solidFill>
        </p:spPr>
        <p:txBody>
          <a:bodyPr>
            <a:normAutofit/>
          </a:bodyPr>
          <a:lstStyle/>
          <a:p>
            <a:r>
              <a:rPr lang="en-GB" sz="3600" dirty="0"/>
              <a:t>Appendix 1: Terms of Appointment</a:t>
            </a:r>
            <a:endParaRPr lang="en-GB" sz="3600" i="1" dirty="0"/>
          </a:p>
        </p:txBody>
      </p:sp>
      <p:sp>
        <p:nvSpPr>
          <p:cNvPr id="5" name="TextBox 4">
            <a:extLst>
              <a:ext uri="{FF2B5EF4-FFF2-40B4-BE49-F238E27FC236}">
                <a16:creationId xmlns:a16="http://schemas.microsoft.com/office/drawing/2014/main" id="{40F223E9-F773-B7C8-C8B6-93687E311CAF}"/>
              </a:ext>
            </a:extLst>
          </p:cNvPr>
          <p:cNvSpPr txBox="1"/>
          <p:nvPr/>
        </p:nvSpPr>
        <p:spPr>
          <a:xfrm>
            <a:off x="125643" y="1402942"/>
            <a:ext cx="7336514" cy="4478149"/>
          </a:xfrm>
          <a:prstGeom prst="rect">
            <a:avLst/>
          </a:prstGeom>
          <a:noFill/>
        </p:spPr>
        <p:txBody>
          <a:bodyPr wrap="square" rtlCol="0">
            <a:spAutoFit/>
          </a:bodyPr>
          <a:lstStyle/>
          <a:p>
            <a:pPr algn="l"/>
            <a:r>
              <a:rPr lang="en-GB" sz="1500" dirty="0">
                <a:solidFill>
                  <a:srgbClr val="030304"/>
                </a:solidFill>
                <a:latin typeface="Arimo"/>
              </a:rPr>
              <a:t>C</a:t>
            </a:r>
            <a:r>
              <a:rPr lang="en-GB" sz="1500" b="0" i="0" u="none" strike="noStrike" baseline="0" dirty="0">
                <a:solidFill>
                  <a:srgbClr val="030304"/>
                </a:solidFill>
                <a:latin typeface="Arimo"/>
              </a:rPr>
              <a:t>urrent remuneration for this role is </a:t>
            </a:r>
            <a:r>
              <a:rPr lang="en-GB" sz="1500" b="0" i="0" u="none" strike="noStrike" baseline="0" dirty="0">
                <a:latin typeface="Arimo"/>
              </a:rPr>
              <a:t>£47,100</a:t>
            </a:r>
            <a:r>
              <a:rPr lang="en-GB" sz="1500" b="0" i="0" u="none" strike="noStrike" baseline="0" dirty="0">
                <a:solidFill>
                  <a:srgbClr val="FF0000"/>
                </a:solidFill>
                <a:latin typeface="Arimo"/>
              </a:rPr>
              <a:t> </a:t>
            </a:r>
            <a:r>
              <a:rPr lang="en-GB" sz="1500" b="0" i="0" u="none" strike="noStrike" baseline="0" dirty="0">
                <a:solidFill>
                  <a:srgbClr val="030304"/>
                </a:solidFill>
                <a:latin typeface="Arimo"/>
              </a:rPr>
              <a:t>per annum. </a:t>
            </a:r>
          </a:p>
          <a:p>
            <a:pPr algn="l"/>
            <a:endParaRPr lang="en-GB" sz="1500" b="0" i="0" u="none" strike="noStrike" baseline="0" dirty="0">
              <a:solidFill>
                <a:srgbClr val="030304"/>
              </a:solidFill>
              <a:latin typeface="Arimo"/>
            </a:endParaRPr>
          </a:p>
          <a:p>
            <a:pPr algn="l"/>
            <a:r>
              <a:rPr lang="en-GB" sz="1500" b="0" i="0" u="none" strike="noStrike" baseline="0" dirty="0">
                <a:solidFill>
                  <a:srgbClr val="030304"/>
                </a:solidFill>
                <a:latin typeface="Arimo"/>
              </a:rPr>
              <a:t>The initial appointment will be for a period of up to three years, after which you may be considered for review and a further three year term, followed by an annual review and appointment for an additional three years. The maximum term of office is nin</a:t>
            </a:r>
            <a:r>
              <a:rPr lang="en-GB" sz="1500" dirty="0">
                <a:solidFill>
                  <a:srgbClr val="030304"/>
                </a:solidFill>
                <a:latin typeface="Arimo"/>
              </a:rPr>
              <a:t>e years. Reappointment is </a:t>
            </a:r>
            <a:r>
              <a:rPr lang="en-GB" sz="1500" b="0" i="0" u="none" strike="noStrike" baseline="0" dirty="0">
                <a:solidFill>
                  <a:srgbClr val="030304"/>
                </a:solidFill>
                <a:latin typeface="Arimo"/>
              </a:rPr>
              <a:t>subject to the needs of the organisation and performance in the role. </a:t>
            </a:r>
          </a:p>
          <a:p>
            <a:pPr algn="l"/>
            <a:endParaRPr lang="en-GB" sz="1500" b="0" i="0" u="none" strike="noStrike" baseline="0" dirty="0">
              <a:solidFill>
                <a:srgbClr val="030304"/>
              </a:solidFill>
              <a:latin typeface="Arimo"/>
            </a:endParaRPr>
          </a:p>
          <a:p>
            <a:pPr algn="l"/>
            <a:r>
              <a:rPr lang="en-GB" sz="1500" b="0" i="0" u="none" strike="noStrike" baseline="0" dirty="0">
                <a:solidFill>
                  <a:srgbClr val="030304"/>
                </a:solidFill>
                <a:latin typeface="Arimo"/>
              </a:rPr>
              <a:t>You will have considerable flexibility to decide how you manage the time needed to undertake this role. On average, it will require 2.5 days per week, with variable commitment, and includes preparation time away from the trust and the occasional evening engagement and event.</a:t>
            </a:r>
          </a:p>
          <a:p>
            <a:pPr algn="l"/>
            <a:endParaRPr lang="en-GB" sz="1500" b="0" i="0" u="none" strike="noStrike" baseline="0" dirty="0">
              <a:solidFill>
                <a:srgbClr val="030304"/>
              </a:solidFill>
              <a:latin typeface="Arimo"/>
            </a:endParaRPr>
          </a:p>
          <a:p>
            <a:pPr algn="l"/>
            <a:r>
              <a:rPr lang="en-GB" sz="1500" b="0" i="0" u="none" strike="noStrike" baseline="0" dirty="0">
                <a:solidFill>
                  <a:srgbClr val="030304"/>
                </a:solidFill>
                <a:latin typeface="Arimo"/>
              </a:rPr>
              <a:t>Applicants should live in or have strong connections with the area served by the trust. </a:t>
            </a:r>
          </a:p>
          <a:p>
            <a:pPr algn="l"/>
            <a:endParaRPr lang="en-GB" sz="1500" dirty="0">
              <a:solidFill>
                <a:srgbClr val="030304"/>
              </a:solidFill>
              <a:latin typeface="Arimo"/>
            </a:endParaRPr>
          </a:p>
          <a:p>
            <a:pPr algn="l"/>
            <a:r>
              <a:rPr lang="en-GB" sz="1500" b="0" i="0" u="none" strike="noStrike" baseline="0" dirty="0">
                <a:solidFill>
                  <a:srgbClr val="030304"/>
                </a:solidFill>
                <a:latin typeface="Arimo"/>
              </a:rPr>
              <a:t>Given the significant public profile and responsibility members of NHS Boards hold, it is vital that those appointed inspire confidence of the public, patients and NHS staff at all times. </a:t>
            </a:r>
          </a:p>
          <a:p>
            <a:pPr algn="l"/>
            <a:endParaRPr lang="en-GB" sz="1500" dirty="0">
              <a:solidFill>
                <a:srgbClr val="030304"/>
              </a:solidFill>
              <a:latin typeface="Arimo"/>
            </a:endParaRPr>
          </a:p>
          <a:p>
            <a:pPr algn="l"/>
            <a:r>
              <a:rPr lang="en-GB" sz="1500" dirty="0">
                <a:solidFill>
                  <a:srgbClr val="030304"/>
                </a:solidFill>
                <a:latin typeface="Arimo"/>
              </a:rPr>
              <a:t>CPFT will make </a:t>
            </a:r>
            <a:r>
              <a:rPr lang="en-GB" sz="1500" b="0" i="0" u="none" strike="noStrike" baseline="0" dirty="0">
                <a:solidFill>
                  <a:srgbClr val="030304"/>
                </a:solidFill>
                <a:latin typeface="Arimo"/>
              </a:rPr>
              <a:t>a number of specific background checks to ensure that those we appoint are “fit and proper” people to hold these important roles.</a:t>
            </a:r>
            <a:endParaRPr lang="en-GB" sz="1500" i="0" u="none" strike="noStrike" baseline="0" dirty="0">
              <a:latin typeface="Arimo"/>
            </a:endParaRPr>
          </a:p>
        </p:txBody>
      </p:sp>
      <p:pic>
        <p:nvPicPr>
          <p:cNvPr id="6" name="Picture 5">
            <a:extLst>
              <a:ext uri="{FF2B5EF4-FFF2-40B4-BE49-F238E27FC236}">
                <a16:creationId xmlns:a16="http://schemas.microsoft.com/office/drawing/2014/main" id="{B7CF776E-6DF3-5574-0800-7985A9721CDD}"/>
              </a:ext>
            </a:extLst>
          </p:cNvPr>
          <p:cNvPicPr>
            <a:picLocks noChangeAspect="1"/>
          </p:cNvPicPr>
          <p:nvPr/>
        </p:nvPicPr>
        <p:blipFill>
          <a:blip r:embed="rId2">
            <a:alphaModFix amt="50000"/>
          </a:blip>
          <a:stretch>
            <a:fillRect/>
          </a:stretch>
        </p:blipFill>
        <p:spPr>
          <a:xfrm>
            <a:off x="7608247" y="0"/>
            <a:ext cx="4583753" cy="6858000"/>
          </a:xfrm>
          <a:prstGeom prst="rect">
            <a:avLst/>
          </a:prstGeom>
        </p:spPr>
      </p:pic>
    </p:spTree>
    <p:extLst>
      <p:ext uri="{BB962C8B-B14F-4D97-AF65-F5344CB8AC3E}">
        <p14:creationId xmlns:p14="http://schemas.microsoft.com/office/powerpoint/2010/main" val="2378350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0947-9DC3-240C-055D-7EAB8B08FA58}"/>
              </a:ext>
            </a:extLst>
          </p:cNvPr>
          <p:cNvSpPr>
            <a:spLocks noGrp="1"/>
          </p:cNvSpPr>
          <p:nvPr>
            <p:ph type="title"/>
          </p:nvPr>
        </p:nvSpPr>
        <p:spPr>
          <a:xfrm>
            <a:off x="177800" y="233552"/>
            <a:ext cx="7284357" cy="985520"/>
          </a:xfrm>
          <a:solidFill>
            <a:schemeClr val="accent1">
              <a:lumMod val="40000"/>
              <a:lumOff val="60000"/>
            </a:schemeClr>
          </a:solidFill>
        </p:spPr>
        <p:txBody>
          <a:bodyPr>
            <a:normAutofit/>
          </a:bodyPr>
          <a:lstStyle/>
          <a:p>
            <a:r>
              <a:rPr lang="en-GB" sz="3600" dirty="0"/>
              <a:t>Appendix 2: Making an Application</a:t>
            </a:r>
            <a:endParaRPr lang="en-GB" sz="3600" i="1" dirty="0"/>
          </a:p>
        </p:txBody>
      </p:sp>
      <p:sp>
        <p:nvSpPr>
          <p:cNvPr id="5" name="TextBox 4">
            <a:extLst>
              <a:ext uri="{FF2B5EF4-FFF2-40B4-BE49-F238E27FC236}">
                <a16:creationId xmlns:a16="http://schemas.microsoft.com/office/drawing/2014/main" id="{40F223E9-F773-B7C8-C8B6-93687E311CAF}"/>
              </a:ext>
            </a:extLst>
          </p:cNvPr>
          <p:cNvSpPr txBox="1"/>
          <p:nvPr/>
        </p:nvSpPr>
        <p:spPr>
          <a:xfrm>
            <a:off x="119945" y="1219072"/>
            <a:ext cx="7400066" cy="6086282"/>
          </a:xfrm>
          <a:prstGeom prst="rect">
            <a:avLst/>
          </a:prstGeom>
          <a:noFill/>
        </p:spPr>
        <p:txBody>
          <a:bodyPr wrap="square" rtlCol="0">
            <a:spAutoFit/>
          </a:bodyPr>
          <a:lstStyle/>
          <a:p>
            <a:pPr algn="just"/>
            <a:r>
              <a:rPr lang="en-GB" sz="1350" b="0" i="0" u="none" strike="noStrike" baseline="0" dirty="0">
                <a:solidFill>
                  <a:srgbClr val="030304"/>
                </a:solidFill>
                <a:latin typeface="Arimo"/>
              </a:rPr>
              <a:t>For more information about the trust, such as business plans, annual reports, and services, please visit our website: </a:t>
            </a:r>
            <a:r>
              <a:rPr lang="en-GB" sz="1350" b="0" i="0" u="none" strike="noStrike" baseline="0" dirty="0">
                <a:solidFill>
                  <a:srgbClr val="030304"/>
                </a:solidFill>
                <a:latin typeface="Arimo"/>
                <a:hlinkClick r:id="rId2"/>
              </a:rPr>
              <a:t>www.cpft.nhs.uk</a:t>
            </a:r>
            <a:endParaRPr lang="en-GB" sz="1350" dirty="0">
              <a:solidFill>
                <a:srgbClr val="030304"/>
              </a:solidFill>
              <a:latin typeface="Arimo"/>
            </a:endParaRPr>
          </a:p>
          <a:p>
            <a:pPr algn="just"/>
            <a:endParaRPr lang="en-GB" sz="500" b="0" i="0" u="none" strike="noStrike" baseline="0" dirty="0">
              <a:solidFill>
                <a:srgbClr val="030304"/>
              </a:solidFill>
              <a:latin typeface="Arimo"/>
            </a:endParaRPr>
          </a:p>
          <a:p>
            <a:pPr algn="just"/>
            <a:r>
              <a:rPr lang="en-GB" sz="1350" dirty="0">
                <a:solidFill>
                  <a:srgbClr val="030304"/>
                </a:solidFill>
                <a:latin typeface="Arimo"/>
              </a:rPr>
              <a:t>For more </a:t>
            </a:r>
            <a:r>
              <a:rPr lang="en-GB" sz="1350" dirty="0">
                <a:solidFill>
                  <a:srgbClr val="030304"/>
                </a:solidFill>
                <a:latin typeface="Amino"/>
              </a:rPr>
              <a:t>information about the Council and Governors and their fundamental, please visit: </a:t>
            </a:r>
            <a:r>
              <a:rPr lang="en-GB" sz="1350" dirty="0">
                <a:latin typeface="Amino"/>
                <a:hlinkClick r:id="rId3"/>
              </a:rPr>
              <a:t>The Board of Directors | CPFT NHS Trust</a:t>
            </a:r>
            <a:endParaRPr lang="en-GB" sz="1350" dirty="0">
              <a:latin typeface="Amino"/>
            </a:endParaRPr>
          </a:p>
          <a:p>
            <a:pPr algn="just"/>
            <a:endParaRPr lang="en-GB" sz="500" b="0" i="0" u="sng" strike="noStrike" baseline="0" dirty="0">
              <a:solidFill>
                <a:srgbClr val="0563C1"/>
              </a:solidFill>
              <a:latin typeface="Amino"/>
            </a:endParaRPr>
          </a:p>
          <a:p>
            <a:pPr algn="just"/>
            <a:r>
              <a:rPr lang="en-GB" sz="1350" dirty="0">
                <a:latin typeface="Amino"/>
              </a:rPr>
              <a:t>For more information about the Cambridgeshire and Peterborough Integrated Care System, please visit: </a:t>
            </a:r>
            <a:r>
              <a:rPr lang="en-GB" sz="1350" u="sng" dirty="0">
                <a:solidFill>
                  <a:srgbClr val="0563C1"/>
                </a:solidFill>
                <a:effectLst/>
                <a:latin typeface="Amino"/>
                <a:ea typeface="Calibri" panose="020F0502020204030204" pitchFamily="34" charset="0"/>
                <a:hlinkClick r:id="rId4"/>
              </a:rPr>
              <a:t>Cambridgeshire &amp; Peterborough Integrated Care System | CPICS Website</a:t>
            </a:r>
            <a:endParaRPr lang="en-GB" sz="1350" b="0" i="0" strike="noStrike" baseline="0" dirty="0">
              <a:latin typeface="Amino"/>
            </a:endParaRPr>
          </a:p>
          <a:p>
            <a:pPr algn="just"/>
            <a:endParaRPr lang="en-GB" sz="1350" dirty="0">
              <a:solidFill>
                <a:srgbClr val="030304"/>
              </a:solidFill>
              <a:latin typeface="Amino"/>
            </a:endParaRPr>
          </a:p>
          <a:p>
            <a:pPr algn="just"/>
            <a:r>
              <a:rPr lang="en-GB" sz="1350" dirty="0">
                <a:effectLst/>
                <a:latin typeface="Amino"/>
                <a:ea typeface="Times New Roman" panose="02020603050405020304" pitchFamily="18" charset="0"/>
              </a:rPr>
              <a:t>The recruitment process is being supported by Inclusive Boards on behalf of CPFT. If you would like to apply, please supply the following information by no later than </a:t>
            </a:r>
            <a:r>
              <a:rPr lang="en-GB" sz="1350" b="1" dirty="0">
                <a:effectLst/>
                <a:latin typeface="Amino"/>
                <a:ea typeface="Times New Roman" panose="02020603050405020304" pitchFamily="18" charset="0"/>
              </a:rPr>
              <a:t>23.59hrs on </a:t>
            </a:r>
            <a:r>
              <a:rPr lang="en-GB" sz="1350" b="1" dirty="0">
                <a:effectLst/>
                <a:latin typeface="Arimo"/>
                <a:ea typeface="Times New Roman" panose="02020603050405020304" pitchFamily="18" charset="0"/>
              </a:rPr>
              <a:t>15/01/2023</a:t>
            </a:r>
            <a:r>
              <a:rPr lang="en-GB" sz="1350" dirty="0">
                <a:effectLst/>
                <a:latin typeface="Arimo"/>
                <a:ea typeface="Times New Roman" panose="02020603050405020304" pitchFamily="18" charset="0"/>
              </a:rPr>
              <a:t>:</a:t>
            </a:r>
            <a:endParaRPr lang="en-GB" sz="1350" dirty="0">
              <a:effectLst/>
              <a:latin typeface="Arimo"/>
              <a:ea typeface="Calibri" panose="020F0502020204030204" pitchFamily="34" charset="0"/>
            </a:endParaRPr>
          </a:p>
          <a:p>
            <a:pPr marL="342900" lvl="0" indent="-342900" algn="just">
              <a:buSzPts val="1000"/>
              <a:buFont typeface="Symbol" panose="05050102010706020507" pitchFamily="18" charset="2"/>
              <a:buChar char=""/>
              <a:tabLst>
                <a:tab pos="457200" algn="l"/>
              </a:tabLst>
            </a:pPr>
            <a:r>
              <a:rPr lang="en-GB" sz="1350" dirty="0">
                <a:effectLst/>
                <a:latin typeface="Arimo"/>
                <a:ea typeface="Times New Roman" panose="02020603050405020304" pitchFamily="18" charset="0"/>
              </a:rPr>
              <a:t>A detailed CV that includes your address and contact details, setting out your career history, with responsibilities and achievements.</a:t>
            </a:r>
            <a:endParaRPr lang="en-GB" sz="1350" dirty="0">
              <a:effectLst/>
              <a:latin typeface="Arimo"/>
              <a:ea typeface="Calibri" panose="020F0502020204030204" pitchFamily="34" charset="0"/>
            </a:endParaRPr>
          </a:p>
          <a:p>
            <a:pPr marL="342900" lvl="0" indent="-342900" algn="just">
              <a:buSzPts val="1000"/>
              <a:buFont typeface="Symbol" panose="05050102010706020507" pitchFamily="18" charset="2"/>
              <a:buChar char=""/>
              <a:tabLst>
                <a:tab pos="457200" algn="l"/>
              </a:tabLst>
            </a:pPr>
            <a:r>
              <a:rPr lang="en-GB" sz="1350" dirty="0">
                <a:effectLst/>
                <a:latin typeface="Arimo"/>
                <a:ea typeface="Times New Roman" panose="02020603050405020304" pitchFamily="18" charset="0"/>
              </a:rPr>
              <a:t>A covering letter that highlights your motivation for applying and your understanding of the NHS and the role. Please outline your personal responsibility and achievement within previous roles and how your experience matches the person specification. Please note that the covering letter is an important part of your application.</a:t>
            </a:r>
            <a:endParaRPr lang="en-GB" sz="1350" dirty="0">
              <a:effectLst/>
              <a:latin typeface="Arimo"/>
              <a:ea typeface="Calibri" panose="020F0502020204030204" pitchFamily="34" charset="0"/>
            </a:endParaRPr>
          </a:p>
          <a:p>
            <a:pPr marL="342900" lvl="0" indent="-342900" algn="just">
              <a:buSzPts val="1000"/>
              <a:buFont typeface="Symbol" panose="05050102010706020507" pitchFamily="18" charset="2"/>
              <a:buChar char=""/>
              <a:tabLst>
                <a:tab pos="457200" algn="l"/>
              </a:tabLst>
            </a:pPr>
            <a:r>
              <a:rPr lang="en-GB" sz="1350" dirty="0">
                <a:effectLst/>
                <a:latin typeface="Arimo"/>
                <a:ea typeface="Times New Roman" panose="02020603050405020304" pitchFamily="18" charset="0"/>
              </a:rPr>
              <a:t>Details of three professional referees together with a brief statement of their relationship to you and over what period of time they have known you. References will be taken prior to interview and may be shared with the selection panel. Referees will not be contacted without your prior consent.</a:t>
            </a:r>
            <a:endParaRPr lang="en-GB" sz="1350" dirty="0">
              <a:effectLst/>
              <a:latin typeface="Arimo"/>
              <a:ea typeface="Calibri" panose="020F0502020204030204" pitchFamily="34" charset="0"/>
            </a:endParaRPr>
          </a:p>
          <a:p>
            <a:pPr algn="just"/>
            <a:endParaRPr lang="en-GB" sz="700" dirty="0">
              <a:effectLst/>
              <a:latin typeface="Arimo"/>
              <a:ea typeface="Times New Roman" panose="02020603050405020304" pitchFamily="18" charset="0"/>
            </a:endParaRPr>
          </a:p>
          <a:p>
            <a:pPr algn="just"/>
            <a:r>
              <a:rPr lang="en-GB" sz="1350" dirty="0">
                <a:effectLst/>
                <a:latin typeface="Arimo"/>
                <a:ea typeface="Times New Roman" panose="02020603050405020304" pitchFamily="18" charset="0"/>
              </a:rPr>
              <a:t>All candidates are also requested to complete an online Equal Opportunities Monitoring Form. This form will not be disclosed to anyone involved in assessing your application.</a:t>
            </a:r>
            <a:endParaRPr lang="en-GB" sz="1350" dirty="0">
              <a:effectLst/>
              <a:latin typeface="Arimo"/>
              <a:ea typeface="Calibri" panose="020F0502020204030204" pitchFamily="34" charset="0"/>
            </a:endParaRPr>
          </a:p>
          <a:p>
            <a:r>
              <a:rPr lang="en-GB" sz="1350" dirty="0">
                <a:effectLst/>
                <a:latin typeface="Arimo"/>
                <a:ea typeface="Times New Roman" panose="02020603050405020304" pitchFamily="18" charset="0"/>
              </a:rPr>
              <a:t>The preferred method of application is online at: </a:t>
            </a:r>
            <a:r>
              <a:rPr lang="en-GB" sz="1350" u="sng" dirty="0">
                <a:solidFill>
                  <a:srgbClr val="0000FF"/>
                </a:solidFill>
                <a:effectLst/>
                <a:latin typeface="Arimo"/>
                <a:ea typeface="Times New Roman" panose="02020603050405020304" pitchFamily="18" charset="0"/>
                <a:hlinkClick r:id="rId5"/>
              </a:rPr>
              <a:t>www.inclusiveboards.co.uk/opportunities</a:t>
            </a:r>
            <a:br>
              <a:rPr lang="en-GB" sz="1350" dirty="0">
                <a:effectLst/>
                <a:latin typeface="Arimo"/>
                <a:ea typeface="Times New Roman" panose="02020603050405020304" pitchFamily="18" charset="0"/>
              </a:rPr>
            </a:br>
            <a:r>
              <a:rPr lang="en-GB" sz="1350" dirty="0">
                <a:effectLst/>
                <a:latin typeface="Arimo"/>
                <a:ea typeface="Times New Roman" panose="02020603050405020304" pitchFamily="18" charset="0"/>
              </a:rPr>
              <a:t>If you are unable to apply online please email your application to:  </a:t>
            </a:r>
            <a:r>
              <a:rPr lang="en-GB" sz="1350" u="sng" dirty="0">
                <a:solidFill>
                  <a:srgbClr val="0000FF"/>
                </a:solidFill>
                <a:effectLst/>
                <a:latin typeface="Arimo"/>
                <a:ea typeface="Times New Roman" panose="02020603050405020304" pitchFamily="18" charset="0"/>
                <a:hlinkClick r:id="rId6"/>
              </a:rPr>
              <a:t>CPFT@inclusiveboards.co.uk</a:t>
            </a:r>
            <a:endParaRPr lang="en-GB" sz="1350" dirty="0">
              <a:solidFill>
                <a:srgbClr val="030304"/>
              </a:solidFill>
              <a:latin typeface="Arimo"/>
            </a:endParaRPr>
          </a:p>
          <a:p>
            <a:pPr algn="just"/>
            <a:endParaRPr lang="en-GB" sz="500" dirty="0">
              <a:solidFill>
                <a:srgbClr val="030304"/>
              </a:solidFill>
              <a:latin typeface="Arimo"/>
            </a:endParaRPr>
          </a:p>
          <a:p>
            <a:r>
              <a:rPr lang="en-GB" sz="1350" dirty="0">
                <a:solidFill>
                  <a:srgbClr val="030304"/>
                </a:solidFill>
                <a:latin typeface="Arimo"/>
              </a:rPr>
              <a:t>For </a:t>
            </a:r>
            <a:r>
              <a:rPr lang="en-GB" sz="1350" b="0" i="0" u="none" strike="noStrike" baseline="0" dirty="0">
                <a:solidFill>
                  <a:srgbClr val="030304"/>
                </a:solidFill>
                <a:latin typeface="Arimo"/>
              </a:rPr>
              <a:t>an informal and confidential discussion with the Lead Governor, Chief Executive, or Director of People and Business Development, please contact the Corporate Office on T: 01223 219473</a:t>
            </a:r>
            <a:r>
              <a:rPr lang="en-GB" sz="1350" dirty="0">
                <a:solidFill>
                  <a:srgbClr val="030304"/>
                </a:solidFill>
                <a:latin typeface="Arimo"/>
              </a:rPr>
              <a:t>. </a:t>
            </a:r>
          </a:p>
          <a:p>
            <a:pPr algn="l"/>
            <a:endParaRPr lang="en-GB" sz="1500" dirty="0">
              <a:solidFill>
                <a:srgbClr val="030304"/>
              </a:solidFill>
              <a:latin typeface="Arimo"/>
            </a:endParaRPr>
          </a:p>
          <a:p>
            <a:pPr algn="l"/>
            <a:endParaRPr lang="en-GB" sz="1500" b="0" i="0" u="none" strike="noStrike" baseline="0" dirty="0">
              <a:solidFill>
                <a:srgbClr val="030304"/>
              </a:solidFill>
              <a:latin typeface="Arimo"/>
            </a:endParaRPr>
          </a:p>
        </p:txBody>
      </p:sp>
      <p:pic>
        <p:nvPicPr>
          <p:cNvPr id="3" name="Picture 2" descr="A picture containing text, indoor, floor&#10;&#10;Description automatically generated">
            <a:extLst>
              <a:ext uri="{FF2B5EF4-FFF2-40B4-BE49-F238E27FC236}">
                <a16:creationId xmlns:a16="http://schemas.microsoft.com/office/drawing/2014/main" id="{5CE31C0D-9A4F-A825-DE9E-FDB857D74C28}"/>
              </a:ext>
            </a:extLst>
          </p:cNvPr>
          <p:cNvPicPr>
            <a:picLocks noChangeAspect="1"/>
          </p:cNvPicPr>
          <p:nvPr/>
        </p:nvPicPr>
        <p:blipFill>
          <a:blip r:embed="rId7">
            <a:alphaModFix amt="70000"/>
            <a:extLst>
              <a:ext uri="{28A0092B-C50C-407E-A947-70E740481C1C}">
                <a14:useLocalDpi xmlns:a14="http://schemas.microsoft.com/office/drawing/2010/main" val="0"/>
              </a:ext>
            </a:extLst>
          </a:blip>
          <a:srcRect/>
          <a:stretch>
            <a:fillRect/>
          </a:stretch>
        </p:blipFill>
        <p:spPr bwMode="auto">
          <a:xfrm>
            <a:off x="7611533" y="0"/>
            <a:ext cx="4580468" cy="6858000"/>
          </a:xfrm>
          <a:prstGeom prst="rect">
            <a:avLst/>
          </a:prstGeom>
          <a:noFill/>
        </p:spPr>
      </p:pic>
    </p:spTree>
    <p:extLst>
      <p:ext uri="{BB962C8B-B14F-4D97-AF65-F5344CB8AC3E}">
        <p14:creationId xmlns:p14="http://schemas.microsoft.com/office/powerpoint/2010/main" val="2957839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0947-9DC3-240C-055D-7EAB8B08FA58}"/>
              </a:ext>
            </a:extLst>
          </p:cNvPr>
          <p:cNvSpPr>
            <a:spLocks noGrp="1"/>
          </p:cNvSpPr>
          <p:nvPr>
            <p:ph type="title"/>
          </p:nvPr>
        </p:nvSpPr>
        <p:spPr>
          <a:xfrm>
            <a:off x="177800" y="233552"/>
            <a:ext cx="7284357" cy="985520"/>
          </a:xfrm>
          <a:solidFill>
            <a:schemeClr val="accent1">
              <a:lumMod val="40000"/>
              <a:lumOff val="60000"/>
            </a:schemeClr>
          </a:solidFill>
        </p:spPr>
        <p:txBody>
          <a:bodyPr>
            <a:normAutofit/>
          </a:bodyPr>
          <a:lstStyle/>
          <a:p>
            <a:r>
              <a:rPr lang="en-GB" sz="3600" dirty="0"/>
              <a:t>Appendix 3: Key Dates</a:t>
            </a:r>
            <a:endParaRPr lang="en-GB" sz="3600" i="1" dirty="0"/>
          </a:p>
        </p:txBody>
      </p:sp>
      <p:sp>
        <p:nvSpPr>
          <p:cNvPr id="5" name="TextBox 4">
            <a:extLst>
              <a:ext uri="{FF2B5EF4-FFF2-40B4-BE49-F238E27FC236}">
                <a16:creationId xmlns:a16="http://schemas.microsoft.com/office/drawing/2014/main" id="{40F223E9-F773-B7C8-C8B6-93687E311CAF}"/>
              </a:ext>
            </a:extLst>
          </p:cNvPr>
          <p:cNvSpPr txBox="1"/>
          <p:nvPr/>
        </p:nvSpPr>
        <p:spPr>
          <a:xfrm>
            <a:off x="125643" y="1639765"/>
            <a:ext cx="7336514" cy="2062103"/>
          </a:xfrm>
          <a:prstGeom prst="rect">
            <a:avLst/>
          </a:prstGeom>
          <a:noFill/>
        </p:spPr>
        <p:txBody>
          <a:bodyPr wrap="square" rtlCol="0">
            <a:spAutoFit/>
          </a:bodyPr>
          <a:lstStyle/>
          <a:p>
            <a:pPr algn="l"/>
            <a:r>
              <a:rPr lang="en-GB" sz="1600" b="1" i="0" u="none" strike="noStrike" baseline="0" dirty="0">
                <a:solidFill>
                  <a:srgbClr val="030304"/>
                </a:solidFill>
                <a:latin typeface="Arimo-Bold"/>
              </a:rPr>
              <a:t>The closing date for receipt of applications is</a:t>
            </a:r>
            <a:r>
              <a:rPr lang="en-GB" sz="1600" b="0" i="0" u="none" strike="noStrike" baseline="0" dirty="0">
                <a:solidFill>
                  <a:srgbClr val="030304"/>
                </a:solidFill>
                <a:latin typeface="Arimo"/>
              </a:rPr>
              <a:t>: </a:t>
            </a:r>
            <a:r>
              <a:rPr lang="en-GB" sz="1600" dirty="0">
                <a:solidFill>
                  <a:srgbClr val="030304"/>
                </a:solidFill>
                <a:latin typeface="Arimo"/>
              </a:rPr>
              <a:t>Midnight on 15/01/23.</a:t>
            </a:r>
          </a:p>
          <a:p>
            <a:pPr algn="l"/>
            <a:endParaRPr lang="en-GB" sz="1600" b="0" i="0" u="none" strike="noStrike" baseline="0" dirty="0">
              <a:solidFill>
                <a:srgbClr val="030304"/>
              </a:solidFill>
              <a:latin typeface="Arimo"/>
            </a:endParaRPr>
          </a:p>
          <a:p>
            <a:pPr algn="l"/>
            <a:r>
              <a:rPr lang="en-GB" sz="1600" b="1" i="0" u="none" strike="noStrike" baseline="0" dirty="0">
                <a:solidFill>
                  <a:srgbClr val="030304"/>
                </a:solidFill>
                <a:latin typeface="Arimo"/>
              </a:rPr>
              <a:t>The panel will shortlist on: </a:t>
            </a:r>
            <a:r>
              <a:rPr lang="en-GB" sz="1600" i="0" u="none" strike="noStrike" baseline="0" dirty="0">
                <a:solidFill>
                  <a:srgbClr val="030304"/>
                </a:solidFill>
                <a:latin typeface="Arimo"/>
              </a:rPr>
              <a:t>03/02/23</a:t>
            </a:r>
            <a:r>
              <a:rPr lang="en-GB" sz="1600" b="0" i="0" u="none" strike="noStrike" baseline="0" dirty="0">
                <a:solidFill>
                  <a:srgbClr val="030304"/>
                </a:solidFill>
                <a:latin typeface="Arimo"/>
              </a:rPr>
              <a:t>.</a:t>
            </a:r>
          </a:p>
          <a:p>
            <a:pPr algn="l"/>
            <a:endParaRPr lang="en-GB" sz="1600" b="0" i="0" u="none" strike="noStrike" baseline="0" dirty="0">
              <a:solidFill>
                <a:srgbClr val="030304"/>
              </a:solidFill>
              <a:latin typeface="Arimo"/>
            </a:endParaRPr>
          </a:p>
          <a:p>
            <a:pPr algn="l"/>
            <a:r>
              <a:rPr lang="en-GB" sz="1600" b="1" i="0" u="none" strike="noStrike" baseline="0" dirty="0">
                <a:solidFill>
                  <a:srgbClr val="030304"/>
                </a:solidFill>
                <a:latin typeface="Arimo-Bold"/>
              </a:rPr>
              <a:t>Interviews and Stakeholder Panel will take place on: </a:t>
            </a:r>
            <a:r>
              <a:rPr lang="en-GB" sz="1600" b="0" i="0" u="none" strike="noStrike" baseline="0" dirty="0">
                <a:solidFill>
                  <a:srgbClr val="030304"/>
                </a:solidFill>
                <a:latin typeface="Arimo"/>
              </a:rPr>
              <a:t>20/02/23. </a:t>
            </a:r>
            <a:r>
              <a:rPr lang="en-GB" sz="1600" dirty="0">
                <a:solidFill>
                  <a:srgbClr val="030304"/>
                </a:solidFill>
                <a:latin typeface="Arimo"/>
              </a:rPr>
              <a:t>Candidates will be </a:t>
            </a:r>
            <a:r>
              <a:rPr lang="en-GB" sz="1600" b="0" i="0" u="none" strike="noStrike" baseline="0" dirty="0">
                <a:solidFill>
                  <a:srgbClr val="030304"/>
                </a:solidFill>
                <a:latin typeface="Arimo"/>
              </a:rPr>
              <a:t>invited to the Trust to meet key stakeholders.</a:t>
            </a:r>
          </a:p>
          <a:p>
            <a:pPr algn="l"/>
            <a:endParaRPr lang="en-GB" sz="1600" b="0" i="0" u="none" strike="noStrike" baseline="0" dirty="0">
              <a:solidFill>
                <a:srgbClr val="030304"/>
              </a:solidFill>
              <a:latin typeface="Arimo"/>
            </a:endParaRPr>
          </a:p>
          <a:p>
            <a:pPr algn="l"/>
            <a:r>
              <a:rPr lang="en-GB" sz="1600" b="1" i="0" u="none" strike="noStrike" baseline="0" dirty="0">
                <a:solidFill>
                  <a:srgbClr val="030304"/>
                </a:solidFill>
                <a:latin typeface="Arimo-Bold"/>
              </a:rPr>
              <a:t>Proposed start date: </a:t>
            </a:r>
            <a:r>
              <a:rPr lang="en-GB" sz="1600" b="0" i="0" u="none" strike="noStrike" baseline="0" dirty="0">
                <a:solidFill>
                  <a:srgbClr val="030304"/>
                </a:solidFill>
                <a:latin typeface="Arimo"/>
              </a:rPr>
              <a:t>April/May 2023.</a:t>
            </a:r>
            <a:endParaRPr lang="en-GB" sz="1600" i="0" u="none" strike="noStrike" baseline="0" dirty="0">
              <a:latin typeface="Arimo"/>
            </a:endParaRPr>
          </a:p>
        </p:txBody>
      </p:sp>
      <p:pic>
        <p:nvPicPr>
          <p:cNvPr id="3" name="Picture 2" descr="A picture containing person, indoor, kitchen, preparing&#10;&#10;Description automatically generated">
            <a:extLst>
              <a:ext uri="{FF2B5EF4-FFF2-40B4-BE49-F238E27FC236}">
                <a16:creationId xmlns:a16="http://schemas.microsoft.com/office/drawing/2014/main" id="{7EB4F5CD-799D-3E1C-4860-C3E47DA2A7E7}"/>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rcRect/>
          <a:stretch>
            <a:fillRect/>
          </a:stretch>
        </p:blipFill>
        <p:spPr bwMode="auto">
          <a:xfrm>
            <a:off x="7628467" y="1"/>
            <a:ext cx="4563533" cy="6858000"/>
          </a:xfrm>
          <a:prstGeom prst="rect">
            <a:avLst/>
          </a:prstGeom>
          <a:noFill/>
          <a:ln>
            <a:noFill/>
          </a:ln>
        </p:spPr>
      </p:pic>
    </p:spTree>
    <p:extLst>
      <p:ext uri="{BB962C8B-B14F-4D97-AF65-F5344CB8AC3E}">
        <p14:creationId xmlns:p14="http://schemas.microsoft.com/office/powerpoint/2010/main" val="2013165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0947-9DC3-240C-055D-7EAB8B08FA58}"/>
              </a:ext>
            </a:extLst>
          </p:cNvPr>
          <p:cNvSpPr>
            <a:spLocks noGrp="1"/>
          </p:cNvSpPr>
          <p:nvPr>
            <p:ph type="title"/>
          </p:nvPr>
        </p:nvSpPr>
        <p:spPr>
          <a:xfrm>
            <a:off x="177800" y="233552"/>
            <a:ext cx="11827812" cy="957142"/>
          </a:xfrm>
          <a:solidFill>
            <a:schemeClr val="accent1">
              <a:lumMod val="40000"/>
              <a:lumOff val="60000"/>
            </a:schemeClr>
          </a:solidFill>
        </p:spPr>
        <p:txBody>
          <a:bodyPr>
            <a:normAutofit/>
          </a:bodyPr>
          <a:lstStyle/>
          <a:p>
            <a:r>
              <a:rPr lang="en-GB" sz="3600" dirty="0"/>
              <a:t>Welcome Letter</a:t>
            </a:r>
            <a:endParaRPr lang="en-GB" sz="3600" i="1" dirty="0"/>
          </a:p>
        </p:txBody>
      </p:sp>
      <p:sp>
        <p:nvSpPr>
          <p:cNvPr id="5" name="TextBox 4">
            <a:extLst>
              <a:ext uri="{FF2B5EF4-FFF2-40B4-BE49-F238E27FC236}">
                <a16:creationId xmlns:a16="http://schemas.microsoft.com/office/drawing/2014/main" id="{40F223E9-F773-B7C8-C8B6-93687E311CAF}"/>
              </a:ext>
            </a:extLst>
          </p:cNvPr>
          <p:cNvSpPr txBox="1"/>
          <p:nvPr/>
        </p:nvSpPr>
        <p:spPr>
          <a:xfrm>
            <a:off x="266384" y="1416472"/>
            <a:ext cx="11739228" cy="323165"/>
          </a:xfrm>
          <a:prstGeom prst="rect">
            <a:avLst/>
          </a:prstGeom>
          <a:noFill/>
        </p:spPr>
        <p:txBody>
          <a:bodyPr wrap="square" rtlCol="0">
            <a:spAutoFit/>
          </a:bodyPr>
          <a:lstStyle/>
          <a:p>
            <a:pPr algn="l"/>
            <a:r>
              <a:rPr lang="en-GB" sz="1500" b="0" i="0" u="none" strike="noStrike" baseline="0" dirty="0">
                <a:latin typeface="Arimo"/>
              </a:rPr>
              <a:t>Thank you for your interest in our Chair of the Board position with Cambridgeshire and Peterborough NHS Foundation Trust. </a:t>
            </a:r>
          </a:p>
        </p:txBody>
      </p:sp>
      <p:grpSp>
        <p:nvGrpSpPr>
          <p:cNvPr id="3" name="Group 2">
            <a:extLst>
              <a:ext uri="{FF2B5EF4-FFF2-40B4-BE49-F238E27FC236}">
                <a16:creationId xmlns:a16="http://schemas.microsoft.com/office/drawing/2014/main" id="{E320776A-7FBF-A834-7F9C-88251F1172D6}"/>
              </a:ext>
            </a:extLst>
          </p:cNvPr>
          <p:cNvGrpSpPr>
            <a:grpSpLocks/>
          </p:cNvGrpSpPr>
          <p:nvPr/>
        </p:nvGrpSpPr>
        <p:grpSpPr bwMode="auto">
          <a:xfrm>
            <a:off x="498194" y="1937037"/>
            <a:ext cx="2072850" cy="2403009"/>
            <a:chOff x="319" y="-1554"/>
            <a:chExt cx="2751" cy="3492"/>
          </a:xfrm>
          <a:effectLst/>
        </p:grpSpPr>
        <p:pic>
          <p:nvPicPr>
            <p:cNvPr id="4" name="Picture 3">
              <a:extLst>
                <a:ext uri="{FF2B5EF4-FFF2-40B4-BE49-F238E27FC236}">
                  <a16:creationId xmlns:a16="http://schemas.microsoft.com/office/drawing/2014/main" id="{14058554-D31D-ECAA-0C93-4D90F98E96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 y="-1290"/>
              <a:ext cx="2019" cy="27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4F47C7E-DA71-8CFF-A9D9-23312EE025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 y="-1554"/>
              <a:ext cx="2751" cy="34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E612D39-E064-1C17-C8BA-71EC02EB38F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 y="-1246"/>
              <a:ext cx="1853" cy="2595"/>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Rectangle 2">
            <a:extLst>
              <a:ext uri="{FF2B5EF4-FFF2-40B4-BE49-F238E27FC236}">
                <a16:creationId xmlns:a16="http://schemas.microsoft.com/office/drawing/2014/main" id="{2E7BD305-3BB1-CDF7-0905-F2120EA35B5A}"/>
              </a:ext>
            </a:extLst>
          </p:cNvPr>
          <p:cNvSpPr>
            <a:spLocks noChangeArrowheads="1"/>
          </p:cNvSpPr>
          <p:nvPr/>
        </p:nvSpPr>
        <p:spPr bwMode="auto">
          <a:xfrm>
            <a:off x="2335211" y="2340435"/>
            <a:ext cx="9289729"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300" b="0" i="1" u="none" strike="noStrike" cap="none" normalizeH="0" baseline="0" dirty="0">
                <a:ln>
                  <a:noFill/>
                </a:ln>
                <a:solidFill>
                  <a:schemeClr val="tx1"/>
                </a:solidFill>
                <a:effectLst/>
                <a:latin typeface="Arial" panose="020B0604020202020204" pitchFamily="34" charset="0"/>
                <a:ea typeface="Calibri" panose="020F0502020204030204" pitchFamily="34" charset="0"/>
              </a:rPr>
              <a:t>‘After being Chief Constable in Cambridgeshire this role has given me a unique insight into another corner of our public services alongside a real appreciation for the valuable work delivered by our often invisible mental health services. Initially I wasn’t sure the role was for me but the proof it was, together with the satisfaction it has given and hopefully the value I have been able to add, is evident after completing not one but three terms as Chair! And now it’s your turn…’</a:t>
            </a:r>
            <a:endParaRPr lang="en-GB" altLang="en-US" sz="1300" i="1" dirty="0">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300" b="0" i="1" u="none" strike="noStrike" cap="none" normalizeH="0" baseline="0" dirty="0">
                <a:ln>
                  <a:noFill/>
                </a:ln>
                <a:solidFill>
                  <a:schemeClr val="tx1"/>
                </a:solidFill>
                <a:effectLst/>
                <a:latin typeface="Arial" panose="020B0604020202020204" pitchFamily="34" charset="0"/>
              </a:rPr>
              <a:t>								Julie Spence</a:t>
            </a:r>
          </a:p>
          <a:p>
            <a:pPr marL="0" marR="0" lvl="0" indent="0" algn="r" defTabSz="914400" rtl="0" eaLnBrk="0" fontAlgn="base" latinLnBrk="0" hangingPunct="0">
              <a:lnSpc>
                <a:spcPct val="100000"/>
              </a:lnSpc>
              <a:spcBef>
                <a:spcPct val="0"/>
              </a:spcBef>
              <a:spcAft>
                <a:spcPct val="0"/>
              </a:spcAft>
              <a:buClrTx/>
              <a:buSzTx/>
              <a:buFontTx/>
              <a:buNone/>
              <a:tabLst/>
            </a:pPr>
            <a:r>
              <a:rPr lang="en-GB" altLang="en-US" sz="1300" i="1" dirty="0">
                <a:latin typeface="Arial" panose="020B0604020202020204" pitchFamily="34" charset="0"/>
              </a:rPr>
              <a:t>							    	    Trust Chair OBE</a:t>
            </a:r>
            <a:endParaRPr kumimoji="0" lang="en-GB" altLang="en-US" sz="1300" b="0" i="0" u="none" strike="noStrike" cap="none" normalizeH="0" baseline="0" dirty="0">
              <a:ln>
                <a:noFill/>
              </a:ln>
              <a:solidFill>
                <a:schemeClr val="tx1"/>
              </a:solidFill>
              <a:effectLst/>
              <a:latin typeface="Arial" panose="020B0604020202020204" pitchFamily="34" charset="0"/>
            </a:endParaRPr>
          </a:p>
        </p:txBody>
      </p:sp>
      <p:sp>
        <p:nvSpPr>
          <p:cNvPr id="19" name="Rectangle 2">
            <a:extLst>
              <a:ext uri="{FF2B5EF4-FFF2-40B4-BE49-F238E27FC236}">
                <a16:creationId xmlns:a16="http://schemas.microsoft.com/office/drawing/2014/main" id="{3079B8A4-CE62-9B8B-A2A5-E388D5D51083}"/>
              </a:ext>
            </a:extLst>
          </p:cNvPr>
          <p:cNvSpPr>
            <a:spLocks noChangeArrowheads="1"/>
          </p:cNvSpPr>
          <p:nvPr/>
        </p:nvSpPr>
        <p:spPr bwMode="auto">
          <a:xfrm>
            <a:off x="2335211" y="4509516"/>
            <a:ext cx="9207608"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1300" i="1" dirty="0">
                <a:effectLst/>
                <a:latin typeface="Arial" panose="020B0604020202020204" pitchFamily="34" charset="0"/>
                <a:ea typeface="Times New Roman" panose="02020603050405020304" pitchFamily="18" charset="0"/>
                <a:cs typeface="Arial" panose="020B0604020202020204" pitchFamily="34" charset="0"/>
              </a:rPr>
              <a:t>‘Julie will be a hard act to follow, but CPFT’s governors are confident that we will be able to appoint a worthy successor. </a:t>
            </a:r>
          </a:p>
          <a:p>
            <a:r>
              <a:rPr lang="en-GB" sz="1300" i="1" dirty="0">
                <a:effectLst/>
                <a:latin typeface="Arial" panose="020B0604020202020204" pitchFamily="34" charset="0"/>
                <a:ea typeface="Times New Roman" panose="02020603050405020304" pitchFamily="18" charset="0"/>
                <a:cs typeface="Arial" panose="020B0604020202020204" pitchFamily="34" charset="0"/>
              </a:rPr>
              <a:t>We care passionately about the work of the Trust and we are looking for an outstanding candidate who shares our concerns, and who will be equally ready to celebrate success.  Access to services, patient outcomes, support for carers, </a:t>
            </a:r>
          </a:p>
          <a:p>
            <a:r>
              <a:rPr lang="en-GB" sz="1300" i="1" dirty="0">
                <a:effectLst/>
                <a:latin typeface="Arial" panose="020B0604020202020204" pitchFamily="34" charset="0"/>
                <a:ea typeface="Times New Roman" panose="02020603050405020304" pitchFamily="18" charset="0"/>
                <a:cs typeface="Arial" panose="020B0604020202020204" pitchFamily="34" charset="0"/>
              </a:rPr>
              <a:t>the integration of physical and mental health, staff wellbeing and working with our colleagues across the ICS are just some of our key interests. And we are proud of the Trust’s leading role in research. We look forward to hearing your ideas!’   </a:t>
            </a:r>
          </a:p>
          <a:p>
            <a:endParaRPr lang="en-GB" sz="800" i="1" dirty="0">
              <a:latin typeface="Arial" panose="020B0604020202020204" pitchFamily="34" charset="0"/>
              <a:ea typeface="Times New Roman" panose="02020603050405020304" pitchFamily="18" charset="0"/>
              <a:cs typeface="Arial" panose="020B0604020202020204" pitchFamily="34" charset="0"/>
            </a:endParaRPr>
          </a:p>
          <a:p>
            <a:pPr algn="r"/>
            <a:r>
              <a:rPr kumimoji="0" lang="en-GB" altLang="en-US" sz="13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						                 	</a:t>
            </a:r>
            <a:r>
              <a:rPr kumimoji="0" lang="en-GB" altLang="en-US" sz="1300" b="0" i="1" u="none" strike="noStrike" cap="none" normalizeH="0" baseline="0" dirty="0">
                <a:ln>
                  <a:noFill/>
                </a:ln>
                <a:solidFill>
                  <a:schemeClr val="tx1"/>
                </a:solidFill>
                <a:effectLst/>
                <a:latin typeface="Arial" panose="020B0604020202020204" pitchFamily="34" charset="0"/>
              </a:rPr>
              <a:t>Keith Grimwade</a:t>
            </a:r>
          </a:p>
          <a:p>
            <a:pPr marL="0" marR="0" lvl="0" indent="0" algn="r" defTabSz="914400" rtl="0" eaLnBrk="0" fontAlgn="base" latinLnBrk="0" hangingPunct="0">
              <a:lnSpc>
                <a:spcPct val="100000"/>
              </a:lnSpc>
              <a:spcBef>
                <a:spcPct val="0"/>
              </a:spcBef>
              <a:spcAft>
                <a:spcPct val="0"/>
              </a:spcAft>
              <a:buClrTx/>
              <a:buSzTx/>
              <a:buFontTx/>
              <a:buNone/>
              <a:tabLst/>
            </a:pPr>
            <a:r>
              <a:rPr kumimoji="0" lang="en-GB" altLang="en-US" sz="1300" b="0" i="1" u="none" strike="noStrike" cap="none" normalizeH="0" baseline="0" dirty="0">
                <a:ln>
                  <a:noFill/>
                </a:ln>
                <a:solidFill>
                  <a:schemeClr val="tx1"/>
                </a:solidFill>
                <a:effectLst/>
                <a:latin typeface="Arial" panose="020B0604020202020204" pitchFamily="34" charset="0"/>
              </a:rPr>
              <a:t>						                Lead Governor</a:t>
            </a:r>
          </a:p>
        </p:txBody>
      </p:sp>
      <p:sp>
        <p:nvSpPr>
          <p:cNvPr id="20" name="Title 1">
            <a:extLst>
              <a:ext uri="{FF2B5EF4-FFF2-40B4-BE49-F238E27FC236}">
                <a16:creationId xmlns:a16="http://schemas.microsoft.com/office/drawing/2014/main" id="{28754EA3-1F41-EF58-9FC6-FCD3579413C8}"/>
              </a:ext>
            </a:extLst>
          </p:cNvPr>
          <p:cNvSpPr txBox="1">
            <a:spLocks/>
          </p:cNvSpPr>
          <p:nvPr/>
        </p:nvSpPr>
        <p:spPr>
          <a:xfrm>
            <a:off x="177800" y="233552"/>
            <a:ext cx="11607800" cy="985520"/>
          </a:xfrm>
          <a:prstGeom prst="rect">
            <a:avLst/>
          </a:prstGeom>
          <a:solidFill>
            <a:schemeClr val="accent1">
              <a:lumMod val="40000"/>
              <a:lumOff val="6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Welcome to potential applicants</a:t>
            </a:r>
            <a:endParaRPr lang="en-GB" i="1" dirty="0"/>
          </a:p>
        </p:txBody>
      </p:sp>
      <p:pic>
        <p:nvPicPr>
          <p:cNvPr id="9" name="Picture 8" descr="A person wearing glasses&#10;&#10;Description automatically generated with low confidence">
            <a:extLst>
              <a:ext uri="{FF2B5EF4-FFF2-40B4-BE49-F238E27FC236}">
                <a16:creationId xmlns:a16="http://schemas.microsoft.com/office/drawing/2014/main" id="{F42096D8-9F5D-BE74-70A1-FD67F50C9183}"/>
              </a:ext>
            </a:extLst>
          </p:cNvPr>
          <p:cNvPicPr>
            <a:picLocks noChangeAspect="1"/>
          </p:cNvPicPr>
          <p:nvPr/>
        </p:nvPicPr>
        <p:blipFill rotWithShape="1">
          <a:blip r:embed="rId5">
            <a:extLst>
              <a:ext uri="{28A0092B-C50C-407E-A947-70E740481C1C}">
                <a14:useLocalDpi xmlns:a14="http://schemas.microsoft.com/office/drawing/2010/main" val="0"/>
              </a:ext>
            </a:extLst>
          </a:blip>
          <a:srcRect l="-232" t="3" r="11365" b="1142"/>
          <a:stretch/>
        </p:blipFill>
        <p:spPr bwMode="auto">
          <a:xfrm>
            <a:off x="84668" y="4340046"/>
            <a:ext cx="2072850" cy="1615826"/>
          </a:xfrm>
          <a:prstGeom prst="rect">
            <a:avLst/>
          </a:prstGeom>
          <a:noFill/>
          <a:ln>
            <a:noFill/>
          </a:ln>
          <a:extLst>
            <a:ext uri="{53640926-AAD7-44D8-BBD7-CCE9431645EC}">
              <a14:shadowObscured xmlns:a14="http://schemas.microsoft.com/office/drawing/2010/main"/>
            </a:ext>
          </a:extLst>
        </p:spPr>
      </p:pic>
      <p:sp>
        <p:nvSpPr>
          <p:cNvPr id="12" name="Text Box 2">
            <a:extLst>
              <a:ext uri="{FF2B5EF4-FFF2-40B4-BE49-F238E27FC236}">
                <a16:creationId xmlns:a16="http://schemas.microsoft.com/office/drawing/2014/main" id="{F761A65B-A778-C990-814B-3FE4844F1476}"/>
              </a:ext>
            </a:extLst>
          </p:cNvPr>
          <p:cNvSpPr txBox="1">
            <a:spLocks noChangeArrowheads="1"/>
          </p:cNvSpPr>
          <p:nvPr/>
        </p:nvSpPr>
        <p:spPr bwMode="auto">
          <a:xfrm>
            <a:off x="0" y="4048271"/>
            <a:ext cx="730269" cy="207707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949734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0947-9DC3-240C-055D-7EAB8B08FA58}"/>
              </a:ext>
            </a:extLst>
          </p:cNvPr>
          <p:cNvSpPr>
            <a:spLocks noGrp="1"/>
          </p:cNvSpPr>
          <p:nvPr>
            <p:ph type="title"/>
          </p:nvPr>
        </p:nvSpPr>
        <p:spPr>
          <a:xfrm>
            <a:off x="177800" y="233552"/>
            <a:ext cx="11607800" cy="985520"/>
          </a:xfrm>
          <a:solidFill>
            <a:schemeClr val="accent1">
              <a:lumMod val="40000"/>
              <a:lumOff val="60000"/>
            </a:schemeClr>
          </a:solidFill>
        </p:spPr>
        <p:txBody>
          <a:bodyPr/>
          <a:lstStyle/>
          <a:p>
            <a:r>
              <a:rPr lang="en-GB"/>
              <a:t>Trust Values and Candidate Information</a:t>
            </a:r>
            <a:endParaRPr lang="en-GB" dirty="0"/>
          </a:p>
        </p:txBody>
      </p:sp>
      <p:sp>
        <p:nvSpPr>
          <p:cNvPr id="5" name="TextBox 4">
            <a:extLst>
              <a:ext uri="{FF2B5EF4-FFF2-40B4-BE49-F238E27FC236}">
                <a16:creationId xmlns:a16="http://schemas.microsoft.com/office/drawing/2014/main" id="{40F223E9-F773-B7C8-C8B6-93687E311CAF}"/>
              </a:ext>
            </a:extLst>
          </p:cNvPr>
          <p:cNvSpPr txBox="1"/>
          <p:nvPr/>
        </p:nvSpPr>
        <p:spPr>
          <a:xfrm>
            <a:off x="177799" y="1537479"/>
            <a:ext cx="6087533" cy="3970318"/>
          </a:xfrm>
          <a:prstGeom prst="rect">
            <a:avLst/>
          </a:prstGeom>
          <a:noFill/>
        </p:spPr>
        <p:txBody>
          <a:bodyPr wrap="square" rtlCol="0">
            <a:spAutoFit/>
          </a:bodyPr>
          <a:lstStyle/>
          <a:p>
            <a:pPr algn="l"/>
            <a:r>
              <a:rPr lang="en-GB" dirty="0">
                <a:solidFill>
                  <a:srgbClr val="030304"/>
                </a:solidFill>
                <a:latin typeface="Arimo"/>
              </a:rPr>
              <a:t>CPFT</a:t>
            </a:r>
            <a:r>
              <a:rPr lang="en-GB" b="0" i="0" u="none" strike="noStrike" baseline="0" dirty="0">
                <a:solidFill>
                  <a:srgbClr val="030304"/>
                </a:solidFill>
                <a:latin typeface="Arimo"/>
              </a:rPr>
              <a:t> values and promotes diversity and is committed to equality of opportunity for all. Appointments are made on merit from the widest possible pool of candidates. </a:t>
            </a:r>
          </a:p>
          <a:p>
            <a:pPr algn="l"/>
            <a:endParaRPr lang="en-GB" dirty="0">
              <a:solidFill>
                <a:srgbClr val="030304"/>
              </a:solidFill>
              <a:latin typeface="Arimo"/>
            </a:endParaRPr>
          </a:p>
          <a:p>
            <a:pPr algn="l"/>
            <a:r>
              <a:rPr lang="en-GB" b="0" i="0" u="none" strike="noStrike" baseline="0" dirty="0">
                <a:solidFill>
                  <a:srgbClr val="030304"/>
                </a:solidFill>
                <a:latin typeface="Arimo"/>
              </a:rPr>
              <a:t>We believe that the best Trust Boards are those that</a:t>
            </a:r>
          </a:p>
          <a:p>
            <a:pPr algn="l"/>
            <a:r>
              <a:rPr lang="en-GB" b="0" i="0" u="none" strike="noStrike" baseline="0" dirty="0">
                <a:solidFill>
                  <a:srgbClr val="030304"/>
                </a:solidFill>
                <a:latin typeface="Arimo"/>
              </a:rPr>
              <a:t>reflect the communities they serve. We welcome applications from all; but </a:t>
            </a:r>
            <a:r>
              <a:rPr lang="en-GB" dirty="0">
                <a:solidFill>
                  <a:srgbClr val="030304"/>
                </a:solidFill>
                <a:latin typeface="Arimo"/>
              </a:rPr>
              <a:t>particularly from </a:t>
            </a:r>
            <a:r>
              <a:rPr lang="en-GB" b="0" i="0" u="none" strike="noStrike" baseline="0" dirty="0">
                <a:solidFill>
                  <a:srgbClr val="030304"/>
                </a:solidFill>
                <a:latin typeface="Arimo"/>
              </a:rPr>
              <a:t>women, people from local black and minority ethnic communities, and disabled people who we know are under-represented in important </a:t>
            </a:r>
            <a:r>
              <a:rPr lang="en-GB" dirty="0">
                <a:solidFill>
                  <a:srgbClr val="030304"/>
                </a:solidFill>
                <a:latin typeface="Arimo"/>
              </a:rPr>
              <a:t>leadership </a:t>
            </a:r>
            <a:r>
              <a:rPr lang="en-GB" b="0" i="0" u="none" strike="noStrike" baseline="0" dirty="0">
                <a:solidFill>
                  <a:srgbClr val="030304"/>
                </a:solidFill>
                <a:latin typeface="Arimo"/>
              </a:rPr>
              <a:t>roles.</a:t>
            </a:r>
          </a:p>
          <a:p>
            <a:pPr algn="l"/>
            <a:endParaRPr lang="en-GB" b="0" i="0" u="none" strike="noStrike" baseline="0" dirty="0">
              <a:solidFill>
                <a:srgbClr val="030304"/>
              </a:solidFill>
              <a:latin typeface="Arimo"/>
            </a:endParaRPr>
          </a:p>
          <a:p>
            <a:pPr algn="l"/>
            <a:r>
              <a:rPr lang="en-GB" b="0" i="0" u="none" strike="noStrike" baseline="0" dirty="0">
                <a:solidFill>
                  <a:srgbClr val="030304"/>
                </a:solidFill>
                <a:latin typeface="Arimo"/>
              </a:rPr>
              <a:t>Our recruitment processes are conducted in accordance with the Code of Governance to ensure that they are made on merit after a fair, open and transparent process, to ensure the best people are appointed.</a:t>
            </a:r>
            <a:endParaRPr lang="en-GB" dirty="0"/>
          </a:p>
        </p:txBody>
      </p:sp>
      <p:sp>
        <p:nvSpPr>
          <p:cNvPr id="6" name="TextBox 5">
            <a:extLst>
              <a:ext uri="{FF2B5EF4-FFF2-40B4-BE49-F238E27FC236}">
                <a16:creationId xmlns:a16="http://schemas.microsoft.com/office/drawing/2014/main" id="{D4EF13CF-8654-DE0A-509F-D0C14BCBD282}"/>
              </a:ext>
            </a:extLst>
          </p:cNvPr>
          <p:cNvSpPr txBox="1"/>
          <p:nvPr/>
        </p:nvSpPr>
        <p:spPr>
          <a:xfrm>
            <a:off x="5156391" y="5926412"/>
            <a:ext cx="6703308" cy="467513"/>
          </a:xfrm>
          <a:prstGeom prst="rect">
            <a:avLst/>
          </a:prstGeom>
          <a:solidFill>
            <a:schemeClr val="bg1"/>
          </a:solidFill>
        </p:spPr>
        <p:txBody>
          <a:bodyPr wrap="square" rtlCol="0">
            <a:spAutoFit/>
          </a:bodyPr>
          <a:lstStyle/>
          <a:p>
            <a:endParaRPr lang="en-GB" dirty="0"/>
          </a:p>
        </p:txBody>
      </p:sp>
      <p:pic>
        <p:nvPicPr>
          <p:cNvPr id="10" name="Picture 9">
            <a:extLst>
              <a:ext uri="{FF2B5EF4-FFF2-40B4-BE49-F238E27FC236}">
                <a16:creationId xmlns:a16="http://schemas.microsoft.com/office/drawing/2014/main" id="{72410B01-6F2D-4B52-23EE-64534E1D51A8}"/>
              </a:ext>
            </a:extLst>
          </p:cNvPr>
          <p:cNvPicPr>
            <a:picLocks noChangeAspect="1"/>
          </p:cNvPicPr>
          <p:nvPr/>
        </p:nvPicPr>
        <p:blipFill rotWithShape="1">
          <a:blip r:embed="rId2">
            <a:extLst>
              <a:ext uri="{28A0092B-C50C-407E-A947-70E740481C1C}">
                <a14:useLocalDpi xmlns:a14="http://schemas.microsoft.com/office/drawing/2010/main" val="0"/>
              </a:ext>
            </a:extLst>
          </a:blip>
          <a:srcRect l="21465" r="12827" b="-1"/>
          <a:stretch/>
        </p:blipFill>
        <p:spPr bwMode="auto">
          <a:xfrm>
            <a:off x="6366933" y="1219073"/>
            <a:ext cx="5825067" cy="5638928"/>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p:spPr>
      </p:pic>
    </p:spTree>
    <p:extLst>
      <p:ext uri="{BB962C8B-B14F-4D97-AF65-F5344CB8AC3E}">
        <p14:creationId xmlns:p14="http://schemas.microsoft.com/office/powerpoint/2010/main" val="85575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0947-9DC3-240C-055D-7EAB8B08FA58}"/>
              </a:ext>
            </a:extLst>
          </p:cNvPr>
          <p:cNvSpPr>
            <a:spLocks noGrp="1"/>
          </p:cNvSpPr>
          <p:nvPr>
            <p:ph type="title"/>
          </p:nvPr>
        </p:nvSpPr>
        <p:spPr>
          <a:xfrm>
            <a:off x="177800" y="233552"/>
            <a:ext cx="11607800" cy="985520"/>
          </a:xfrm>
          <a:solidFill>
            <a:schemeClr val="accent1">
              <a:lumMod val="40000"/>
              <a:lumOff val="60000"/>
            </a:schemeClr>
          </a:solidFill>
        </p:spPr>
        <p:txBody>
          <a:bodyPr/>
          <a:lstStyle/>
          <a:p>
            <a:r>
              <a:rPr lang="en-GB" dirty="0"/>
              <a:t>Contents</a:t>
            </a:r>
          </a:p>
        </p:txBody>
      </p:sp>
      <p:sp>
        <p:nvSpPr>
          <p:cNvPr id="5" name="TextBox 4">
            <a:extLst>
              <a:ext uri="{FF2B5EF4-FFF2-40B4-BE49-F238E27FC236}">
                <a16:creationId xmlns:a16="http://schemas.microsoft.com/office/drawing/2014/main" id="{40F223E9-F773-B7C8-C8B6-93687E311CAF}"/>
              </a:ext>
            </a:extLst>
          </p:cNvPr>
          <p:cNvSpPr txBox="1"/>
          <p:nvPr/>
        </p:nvSpPr>
        <p:spPr>
          <a:xfrm>
            <a:off x="177800" y="1537479"/>
            <a:ext cx="5313680" cy="3785652"/>
          </a:xfrm>
          <a:prstGeom prst="rect">
            <a:avLst/>
          </a:prstGeom>
          <a:noFill/>
        </p:spPr>
        <p:txBody>
          <a:bodyPr wrap="square" rtlCol="0">
            <a:spAutoFit/>
          </a:bodyPr>
          <a:lstStyle/>
          <a:p>
            <a:pPr algn="l"/>
            <a:r>
              <a:rPr lang="en-GB" sz="2000" b="0" i="0" u="none" strike="noStrike" baseline="0" dirty="0">
                <a:solidFill>
                  <a:srgbClr val="030304"/>
                </a:solidFill>
                <a:latin typeface="Arimo"/>
              </a:rPr>
              <a:t>1.  The opportunity</a:t>
            </a:r>
          </a:p>
          <a:p>
            <a:r>
              <a:rPr lang="en-GB" sz="2000" b="0" i="0" u="none" strike="noStrike" baseline="0" dirty="0">
                <a:solidFill>
                  <a:srgbClr val="030304"/>
                </a:solidFill>
                <a:latin typeface="Arimo"/>
              </a:rPr>
              <a:t>2.  </a:t>
            </a:r>
            <a:r>
              <a:rPr lang="en-GB" sz="2000" dirty="0">
                <a:solidFill>
                  <a:srgbClr val="030304"/>
                </a:solidFill>
                <a:latin typeface="Arimo"/>
              </a:rPr>
              <a:t>About CPFT</a:t>
            </a:r>
          </a:p>
          <a:p>
            <a:pPr algn="l"/>
            <a:r>
              <a:rPr lang="en-GB" sz="2000" b="0" i="0" u="none" strike="noStrike" baseline="0" dirty="0">
                <a:solidFill>
                  <a:srgbClr val="030304"/>
                </a:solidFill>
                <a:latin typeface="Arimo"/>
              </a:rPr>
              <a:t>3.  The person specification</a:t>
            </a:r>
          </a:p>
          <a:p>
            <a:pPr algn="l"/>
            <a:r>
              <a:rPr lang="en-GB" sz="2000" dirty="0">
                <a:solidFill>
                  <a:srgbClr val="030304"/>
                </a:solidFill>
                <a:latin typeface="Arimo"/>
              </a:rPr>
              <a:t>4</a:t>
            </a:r>
            <a:r>
              <a:rPr lang="en-GB" sz="2000" b="0" i="0" u="none" strike="noStrike" baseline="0" dirty="0">
                <a:solidFill>
                  <a:srgbClr val="030304"/>
                </a:solidFill>
                <a:latin typeface="Arimo"/>
              </a:rPr>
              <a:t>.  Role of the NHS Board and Chair</a:t>
            </a:r>
          </a:p>
          <a:p>
            <a:pPr algn="l"/>
            <a:r>
              <a:rPr lang="en-GB" sz="2000" dirty="0">
                <a:solidFill>
                  <a:srgbClr val="030304"/>
                </a:solidFill>
                <a:latin typeface="Arimo"/>
              </a:rPr>
              <a:t>5</a:t>
            </a:r>
            <a:r>
              <a:rPr lang="en-GB" sz="2000" b="0" i="0" u="none" strike="noStrike" baseline="0" dirty="0">
                <a:solidFill>
                  <a:srgbClr val="030304"/>
                </a:solidFill>
                <a:latin typeface="Arimo"/>
              </a:rPr>
              <a:t>. </a:t>
            </a:r>
            <a:r>
              <a:rPr lang="en-GB" sz="2000" dirty="0">
                <a:solidFill>
                  <a:srgbClr val="030304"/>
                </a:solidFill>
                <a:latin typeface="Arimo"/>
              </a:rPr>
              <a:t> Role description</a:t>
            </a:r>
          </a:p>
          <a:p>
            <a:pPr algn="l"/>
            <a:r>
              <a:rPr lang="en-GB" sz="2000" dirty="0">
                <a:solidFill>
                  <a:srgbClr val="030304"/>
                </a:solidFill>
                <a:latin typeface="Arimo"/>
              </a:rPr>
              <a:t>6.  Chair competencies</a:t>
            </a:r>
          </a:p>
          <a:p>
            <a:pPr algn="l"/>
            <a:endParaRPr lang="en-GB" sz="2000" b="0" i="0" u="none" strike="noStrike" baseline="0" dirty="0">
              <a:solidFill>
                <a:srgbClr val="030304"/>
              </a:solidFill>
              <a:latin typeface="Arimo"/>
            </a:endParaRPr>
          </a:p>
          <a:p>
            <a:pPr algn="l"/>
            <a:r>
              <a:rPr lang="en-GB" sz="2000" b="0" i="0" u="sng" strike="noStrike" baseline="0" dirty="0">
                <a:solidFill>
                  <a:srgbClr val="030304"/>
                </a:solidFill>
                <a:latin typeface="Arimo"/>
              </a:rPr>
              <a:t>Appendices</a:t>
            </a:r>
          </a:p>
          <a:p>
            <a:pPr algn="l"/>
            <a:r>
              <a:rPr lang="en-GB" sz="2000" b="0" i="0" u="none" strike="noStrike" baseline="0" dirty="0">
                <a:solidFill>
                  <a:srgbClr val="030304"/>
                </a:solidFill>
                <a:latin typeface="Arimo"/>
              </a:rPr>
              <a:t>Appendix 1:  Terms of appointment</a:t>
            </a:r>
          </a:p>
          <a:p>
            <a:pPr algn="l"/>
            <a:r>
              <a:rPr lang="en-GB" sz="2000" b="0" i="0" u="none" strike="noStrike" baseline="0" dirty="0">
                <a:solidFill>
                  <a:srgbClr val="030304"/>
                </a:solidFill>
                <a:latin typeface="Arimo"/>
              </a:rPr>
              <a:t>Appendix 2:  Making an application</a:t>
            </a:r>
          </a:p>
          <a:p>
            <a:pPr algn="l"/>
            <a:r>
              <a:rPr lang="en-GB" sz="2000" b="0" i="0" u="none" strike="noStrike" baseline="0" dirty="0">
                <a:solidFill>
                  <a:srgbClr val="030304"/>
                </a:solidFill>
                <a:latin typeface="Arimo"/>
              </a:rPr>
              <a:t>Appendix 3:  Key dates</a:t>
            </a:r>
          </a:p>
          <a:p>
            <a:pPr algn="l"/>
            <a:endParaRPr lang="en-GB" sz="2000" dirty="0"/>
          </a:p>
        </p:txBody>
      </p:sp>
      <p:pic>
        <p:nvPicPr>
          <p:cNvPr id="3" name="image23.jpeg" descr="Description: pride-values2">
            <a:extLst>
              <a:ext uri="{FF2B5EF4-FFF2-40B4-BE49-F238E27FC236}">
                <a16:creationId xmlns:a16="http://schemas.microsoft.com/office/drawing/2014/main" id="{83D171BF-32DB-D5C2-7C3F-3721288A25AD}"/>
              </a:ext>
            </a:extLst>
          </p:cNvPr>
          <p:cNvPicPr>
            <a:picLocks noChangeAspect="1"/>
          </p:cNvPicPr>
          <p:nvPr/>
        </p:nvPicPr>
        <p:blipFill>
          <a:blip r:embed="rId2" cstate="print"/>
          <a:stretch>
            <a:fillRect/>
          </a:stretch>
        </p:blipFill>
        <p:spPr>
          <a:xfrm>
            <a:off x="4617310" y="3826302"/>
            <a:ext cx="7218001" cy="1434409"/>
          </a:xfrm>
          <a:prstGeom prst="rect">
            <a:avLst/>
          </a:prstGeom>
        </p:spPr>
      </p:pic>
      <p:pic>
        <p:nvPicPr>
          <p:cNvPr id="4" name="Picture 3">
            <a:extLst>
              <a:ext uri="{FF2B5EF4-FFF2-40B4-BE49-F238E27FC236}">
                <a16:creationId xmlns:a16="http://schemas.microsoft.com/office/drawing/2014/main" id="{5E9E0C43-CB8C-EEBD-B2DF-B786F2AF66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7778" y="5203013"/>
            <a:ext cx="6987913" cy="1421435"/>
          </a:xfrm>
          <a:prstGeom prst="rect">
            <a:avLst/>
          </a:prstGeom>
          <a:noFill/>
        </p:spPr>
      </p:pic>
      <p:sp>
        <p:nvSpPr>
          <p:cNvPr id="8" name="TextBox 7">
            <a:extLst>
              <a:ext uri="{FF2B5EF4-FFF2-40B4-BE49-F238E27FC236}">
                <a16:creationId xmlns:a16="http://schemas.microsoft.com/office/drawing/2014/main" id="{0851474F-64EF-CD36-16E9-9C97C66C3E6B}"/>
              </a:ext>
            </a:extLst>
          </p:cNvPr>
          <p:cNvSpPr txBox="1"/>
          <p:nvPr/>
        </p:nvSpPr>
        <p:spPr>
          <a:xfrm>
            <a:off x="4629317" y="5517599"/>
            <a:ext cx="6987913" cy="925894"/>
          </a:xfrm>
          <a:prstGeom prst="rect">
            <a:avLst/>
          </a:prstGeom>
          <a:noFill/>
        </p:spPr>
        <p:txBody>
          <a:bodyPr wrap="square">
            <a:spAutoFit/>
          </a:bodyPr>
          <a:lstStyle/>
          <a:p>
            <a:pPr marL="347345">
              <a:lnSpc>
                <a:spcPts val="1260"/>
              </a:lnSpc>
            </a:pPr>
            <a:r>
              <a:rPr lang="en-US" sz="1400" dirty="0">
                <a:solidFill>
                  <a:srgbClr val="330071"/>
                </a:solidFill>
                <a:effectLst/>
                <a:latin typeface="Arimo"/>
                <a:ea typeface="Arial" panose="020B0604020202020204" pitchFamily="34" charset="0"/>
              </a:rPr>
              <a:t>Professionalism: We will maintain the highest standards and develop ourselves</a:t>
            </a:r>
            <a:endParaRPr lang="en-GB" sz="1400" dirty="0">
              <a:effectLst/>
              <a:latin typeface="Arimo"/>
              <a:ea typeface="Arial" panose="020B0604020202020204" pitchFamily="34" charset="0"/>
            </a:endParaRPr>
          </a:p>
          <a:p>
            <a:pPr marL="347345">
              <a:lnSpc>
                <a:spcPts val="1260"/>
              </a:lnSpc>
            </a:pPr>
            <a:r>
              <a:rPr lang="en-US" sz="1400" dirty="0">
                <a:solidFill>
                  <a:srgbClr val="538135"/>
                </a:solidFill>
                <a:effectLst/>
                <a:latin typeface="Arimo"/>
                <a:ea typeface="Arial" panose="020B0604020202020204" pitchFamily="34" charset="0"/>
              </a:rPr>
              <a:t>Respect: We will create positive relationships</a:t>
            </a:r>
            <a:endParaRPr lang="en-GB" sz="1400" dirty="0">
              <a:effectLst/>
              <a:latin typeface="Arimo"/>
              <a:ea typeface="Arial" panose="020B0604020202020204" pitchFamily="34" charset="0"/>
            </a:endParaRPr>
          </a:p>
          <a:p>
            <a:pPr marL="347345">
              <a:lnSpc>
                <a:spcPts val="1260"/>
              </a:lnSpc>
            </a:pPr>
            <a:r>
              <a:rPr lang="en-US" sz="1400" dirty="0">
                <a:solidFill>
                  <a:srgbClr val="00A399"/>
                </a:solidFill>
                <a:effectLst/>
                <a:latin typeface="Arimo"/>
                <a:ea typeface="Arial" panose="020B0604020202020204" pitchFamily="34" charset="0"/>
              </a:rPr>
              <a:t>Innovation: We are forward thinking, research-focused, and effective</a:t>
            </a:r>
            <a:endParaRPr lang="en-GB" sz="1400" dirty="0">
              <a:effectLst/>
              <a:latin typeface="Arimo"/>
              <a:ea typeface="Arial" panose="020B0604020202020204" pitchFamily="34" charset="0"/>
            </a:endParaRPr>
          </a:p>
          <a:p>
            <a:pPr marL="347345">
              <a:lnSpc>
                <a:spcPts val="1260"/>
              </a:lnSpc>
              <a:spcBef>
                <a:spcPts val="5"/>
              </a:spcBef>
              <a:spcAft>
                <a:spcPts val="0"/>
              </a:spcAft>
            </a:pPr>
            <a:r>
              <a:rPr lang="en-US" sz="1400" dirty="0">
                <a:solidFill>
                  <a:srgbClr val="891538"/>
                </a:solidFill>
                <a:effectLst/>
                <a:latin typeface="Arimo"/>
                <a:ea typeface="Arial" panose="020B0604020202020204" pitchFamily="34" charset="0"/>
              </a:rPr>
              <a:t>Dignity: We will treat you as an individual</a:t>
            </a:r>
            <a:endParaRPr lang="en-GB" sz="1400" dirty="0">
              <a:effectLst/>
              <a:latin typeface="Arimo"/>
              <a:ea typeface="Arial" panose="020B0604020202020204" pitchFamily="34" charset="0"/>
            </a:endParaRPr>
          </a:p>
          <a:p>
            <a:pPr marL="347345">
              <a:lnSpc>
                <a:spcPts val="1260"/>
              </a:lnSpc>
            </a:pPr>
            <a:r>
              <a:rPr lang="en-US" sz="1400" dirty="0">
                <a:solidFill>
                  <a:srgbClr val="005EB8"/>
                </a:solidFill>
                <a:effectLst/>
                <a:latin typeface="Arimo"/>
                <a:ea typeface="Arial" panose="020B0604020202020204" pitchFamily="34" charset="0"/>
              </a:rPr>
              <a:t>Empowerment: We will support you</a:t>
            </a:r>
            <a:endParaRPr lang="en-GB" sz="1400" dirty="0">
              <a:effectLst/>
              <a:latin typeface="Arimo"/>
              <a:ea typeface="Arial" panose="020B0604020202020204" pitchFamily="34" charset="0"/>
            </a:endParaRPr>
          </a:p>
        </p:txBody>
      </p:sp>
      <p:pic>
        <p:nvPicPr>
          <p:cNvPr id="9" name="Picture 8">
            <a:extLst>
              <a:ext uri="{FF2B5EF4-FFF2-40B4-BE49-F238E27FC236}">
                <a16:creationId xmlns:a16="http://schemas.microsoft.com/office/drawing/2014/main" id="{807452E4-2F47-3D97-BEFE-33BADFFDF8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37778" y="3220428"/>
            <a:ext cx="6987913" cy="626806"/>
          </a:xfrm>
          <a:prstGeom prst="rect">
            <a:avLst/>
          </a:prstGeom>
          <a:noFill/>
        </p:spPr>
      </p:pic>
      <p:sp>
        <p:nvSpPr>
          <p:cNvPr id="10" name="TextBox 9">
            <a:extLst>
              <a:ext uri="{FF2B5EF4-FFF2-40B4-BE49-F238E27FC236}">
                <a16:creationId xmlns:a16="http://schemas.microsoft.com/office/drawing/2014/main" id="{30D0D8AE-C4AE-EF7C-111A-1B8AFF79EB31}"/>
              </a:ext>
            </a:extLst>
          </p:cNvPr>
          <p:cNvSpPr txBox="1"/>
          <p:nvPr/>
        </p:nvSpPr>
        <p:spPr>
          <a:xfrm>
            <a:off x="4960128" y="3430778"/>
            <a:ext cx="6532368" cy="264047"/>
          </a:xfrm>
          <a:prstGeom prst="rect">
            <a:avLst/>
          </a:prstGeom>
          <a:noFill/>
        </p:spPr>
        <p:txBody>
          <a:bodyPr wrap="square">
            <a:spAutoFit/>
          </a:bodyPr>
          <a:lstStyle/>
          <a:p>
            <a:pPr marL="347345" algn="ctr">
              <a:lnSpc>
                <a:spcPts val="1260"/>
              </a:lnSpc>
            </a:pPr>
            <a:r>
              <a:rPr lang="en-US" sz="1600" b="1" dirty="0">
                <a:solidFill>
                  <a:srgbClr val="330071"/>
                </a:solidFill>
                <a:effectLst/>
                <a:latin typeface="Arial" panose="020B0604020202020204" pitchFamily="34" charset="0"/>
                <a:ea typeface="Arial" panose="020B0604020202020204" pitchFamily="34" charset="0"/>
              </a:rPr>
              <a:t>OUR PRIDE VALUES AND BEHAVIOURS </a:t>
            </a:r>
            <a:endParaRPr lang="en-GB" sz="1600" b="1" dirty="0">
              <a:effectLst/>
              <a:latin typeface="Arial" panose="020B0604020202020204" pitchFamily="34" charset="0"/>
              <a:ea typeface="Arial" panose="020B0604020202020204" pitchFamily="34" charset="0"/>
            </a:endParaRPr>
          </a:p>
        </p:txBody>
      </p:sp>
      <p:pic>
        <p:nvPicPr>
          <p:cNvPr id="11" name="Picture 10">
            <a:extLst>
              <a:ext uri="{FF2B5EF4-FFF2-40B4-BE49-F238E27FC236}">
                <a16:creationId xmlns:a16="http://schemas.microsoft.com/office/drawing/2014/main" id="{8B0BDA00-18D6-0BC6-E83D-C757ABC3552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2916" y="1425423"/>
            <a:ext cx="6987913" cy="831002"/>
          </a:xfrm>
          <a:prstGeom prst="rect">
            <a:avLst/>
          </a:prstGeom>
          <a:noFill/>
        </p:spPr>
      </p:pic>
      <p:sp>
        <p:nvSpPr>
          <p:cNvPr id="13" name="TextBox 12">
            <a:extLst>
              <a:ext uri="{FF2B5EF4-FFF2-40B4-BE49-F238E27FC236}">
                <a16:creationId xmlns:a16="http://schemas.microsoft.com/office/drawing/2014/main" id="{1A851AAA-1E06-3977-482A-C113E7B0B088}"/>
              </a:ext>
            </a:extLst>
          </p:cNvPr>
          <p:cNvSpPr txBox="1"/>
          <p:nvPr/>
        </p:nvSpPr>
        <p:spPr>
          <a:xfrm>
            <a:off x="4853847" y="1581794"/>
            <a:ext cx="6717590" cy="269882"/>
          </a:xfrm>
          <a:prstGeom prst="rect">
            <a:avLst/>
          </a:prstGeom>
          <a:noFill/>
        </p:spPr>
        <p:txBody>
          <a:bodyPr wrap="square">
            <a:spAutoFit/>
          </a:bodyPr>
          <a:lstStyle/>
          <a:p>
            <a:pPr marL="347345" algn="ctr">
              <a:lnSpc>
                <a:spcPts val="1260"/>
              </a:lnSpc>
            </a:pPr>
            <a:r>
              <a:rPr lang="en-US" sz="1600" b="1" dirty="0">
                <a:solidFill>
                  <a:srgbClr val="330071"/>
                </a:solidFill>
                <a:latin typeface="Arial" panose="020B0604020202020204" pitchFamily="34" charset="0"/>
                <a:ea typeface="Arial" panose="020B0604020202020204" pitchFamily="34" charset="0"/>
              </a:rPr>
              <a:t>OUR VISION</a:t>
            </a:r>
            <a:r>
              <a:rPr lang="en-US" sz="1600" dirty="0">
                <a:solidFill>
                  <a:srgbClr val="330071"/>
                </a:solidFill>
                <a:effectLst/>
                <a:latin typeface="Arimo"/>
                <a:ea typeface="Arial" panose="020B0604020202020204" pitchFamily="34" charset="0"/>
              </a:rPr>
              <a:t> </a:t>
            </a:r>
            <a:endParaRPr lang="en-GB" sz="1600" dirty="0">
              <a:effectLst/>
              <a:latin typeface="Arimo"/>
              <a:ea typeface="Arial" panose="020B0604020202020204" pitchFamily="34" charset="0"/>
            </a:endParaRPr>
          </a:p>
        </p:txBody>
      </p:sp>
      <p:sp>
        <p:nvSpPr>
          <p:cNvPr id="14" name="TextBox 13">
            <a:extLst>
              <a:ext uri="{FF2B5EF4-FFF2-40B4-BE49-F238E27FC236}">
                <a16:creationId xmlns:a16="http://schemas.microsoft.com/office/drawing/2014/main" id="{70DA2868-585B-B9D8-B573-5B70C9704630}"/>
              </a:ext>
            </a:extLst>
          </p:cNvPr>
          <p:cNvSpPr txBox="1"/>
          <p:nvPr/>
        </p:nvSpPr>
        <p:spPr>
          <a:xfrm>
            <a:off x="4861451" y="1871868"/>
            <a:ext cx="6755779" cy="271485"/>
          </a:xfrm>
          <a:prstGeom prst="rect">
            <a:avLst/>
          </a:prstGeom>
          <a:noFill/>
        </p:spPr>
        <p:txBody>
          <a:bodyPr wrap="square">
            <a:spAutoFit/>
          </a:bodyPr>
          <a:lstStyle/>
          <a:p>
            <a:pPr marL="347345" algn="ctr">
              <a:lnSpc>
                <a:spcPts val="1260"/>
              </a:lnSpc>
            </a:pPr>
            <a:r>
              <a:rPr lang="en-US" sz="1600" dirty="0">
                <a:solidFill>
                  <a:srgbClr val="330071"/>
                </a:solidFill>
                <a:effectLst/>
                <a:latin typeface="Arimo"/>
                <a:ea typeface="Arial" panose="020B0604020202020204" pitchFamily="34" charset="0"/>
              </a:rPr>
              <a:t>Together we will support our communities to live healthier lives.</a:t>
            </a:r>
            <a:endParaRPr lang="en-GB" sz="1600" dirty="0">
              <a:effectLst/>
              <a:latin typeface="Arimo"/>
              <a:ea typeface="Arial" panose="020B0604020202020204" pitchFamily="34" charset="0"/>
            </a:endParaRPr>
          </a:p>
        </p:txBody>
      </p:sp>
      <p:pic>
        <p:nvPicPr>
          <p:cNvPr id="16" name="Picture 15">
            <a:extLst>
              <a:ext uri="{FF2B5EF4-FFF2-40B4-BE49-F238E27FC236}">
                <a16:creationId xmlns:a16="http://schemas.microsoft.com/office/drawing/2014/main" id="{8C9784D7-1CF9-1709-498C-F9255A6CCCC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52916" y="2306793"/>
            <a:ext cx="6987913" cy="874757"/>
          </a:xfrm>
          <a:prstGeom prst="rect">
            <a:avLst/>
          </a:prstGeom>
          <a:noFill/>
        </p:spPr>
      </p:pic>
      <p:sp>
        <p:nvSpPr>
          <p:cNvPr id="17" name="TextBox 16">
            <a:extLst>
              <a:ext uri="{FF2B5EF4-FFF2-40B4-BE49-F238E27FC236}">
                <a16:creationId xmlns:a16="http://schemas.microsoft.com/office/drawing/2014/main" id="{962D336A-477A-92E6-C3C3-295BF3551640}"/>
              </a:ext>
            </a:extLst>
          </p:cNvPr>
          <p:cNvSpPr txBox="1"/>
          <p:nvPr/>
        </p:nvSpPr>
        <p:spPr>
          <a:xfrm>
            <a:off x="4868982" y="2432988"/>
            <a:ext cx="6755779" cy="269882"/>
          </a:xfrm>
          <a:prstGeom prst="rect">
            <a:avLst/>
          </a:prstGeom>
          <a:noFill/>
        </p:spPr>
        <p:txBody>
          <a:bodyPr wrap="square">
            <a:spAutoFit/>
          </a:bodyPr>
          <a:lstStyle/>
          <a:p>
            <a:pPr marL="347345" algn="ctr">
              <a:lnSpc>
                <a:spcPts val="1260"/>
              </a:lnSpc>
            </a:pPr>
            <a:r>
              <a:rPr lang="en-US" sz="1600" b="1" dirty="0">
                <a:solidFill>
                  <a:srgbClr val="330071"/>
                </a:solidFill>
                <a:latin typeface="Arial" panose="020B0604020202020204" pitchFamily="34" charset="0"/>
                <a:ea typeface="Arial" panose="020B0604020202020204" pitchFamily="34" charset="0"/>
              </a:rPr>
              <a:t>OUR PURPOSE</a:t>
            </a:r>
            <a:endParaRPr lang="en-GB" sz="1600" dirty="0">
              <a:effectLst/>
              <a:latin typeface="Arimo"/>
              <a:ea typeface="Arial" panose="020B0604020202020204" pitchFamily="34" charset="0"/>
            </a:endParaRPr>
          </a:p>
        </p:txBody>
      </p:sp>
      <p:sp>
        <p:nvSpPr>
          <p:cNvPr id="18" name="TextBox 17">
            <a:extLst>
              <a:ext uri="{FF2B5EF4-FFF2-40B4-BE49-F238E27FC236}">
                <a16:creationId xmlns:a16="http://schemas.microsoft.com/office/drawing/2014/main" id="{17941FD6-A7A0-CA08-16C0-9FFDF3C143D5}"/>
              </a:ext>
            </a:extLst>
          </p:cNvPr>
          <p:cNvSpPr txBox="1"/>
          <p:nvPr/>
        </p:nvSpPr>
        <p:spPr>
          <a:xfrm>
            <a:off x="4736717" y="2677056"/>
            <a:ext cx="6755779" cy="438197"/>
          </a:xfrm>
          <a:prstGeom prst="rect">
            <a:avLst/>
          </a:prstGeom>
          <a:noFill/>
        </p:spPr>
        <p:txBody>
          <a:bodyPr wrap="square">
            <a:spAutoFit/>
          </a:bodyPr>
          <a:lstStyle/>
          <a:p>
            <a:pPr marL="347345" algn="ctr">
              <a:lnSpc>
                <a:spcPts val="1260"/>
              </a:lnSpc>
            </a:pPr>
            <a:r>
              <a:rPr lang="en-US" sz="1600" dirty="0">
                <a:solidFill>
                  <a:srgbClr val="330071"/>
                </a:solidFill>
                <a:latin typeface="Arimo"/>
                <a:ea typeface="Arial" panose="020B0604020202020204" pitchFamily="34" charset="0"/>
              </a:rPr>
              <a:t>CPFT strives to improve the health and wellbeing of the population we care for, and to support and empower our citizens to lead a fulfilling life.</a:t>
            </a:r>
            <a:endParaRPr lang="en-GB" sz="1600" dirty="0">
              <a:effectLst/>
              <a:latin typeface="Arimo"/>
              <a:ea typeface="Arial" panose="020B0604020202020204" pitchFamily="34" charset="0"/>
            </a:endParaRPr>
          </a:p>
        </p:txBody>
      </p:sp>
    </p:spTree>
    <p:extLst>
      <p:ext uri="{BB962C8B-B14F-4D97-AF65-F5344CB8AC3E}">
        <p14:creationId xmlns:p14="http://schemas.microsoft.com/office/powerpoint/2010/main" val="2780565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0947-9DC3-240C-055D-7EAB8B08FA58}"/>
              </a:ext>
            </a:extLst>
          </p:cNvPr>
          <p:cNvSpPr>
            <a:spLocks noGrp="1"/>
          </p:cNvSpPr>
          <p:nvPr>
            <p:ph type="title"/>
          </p:nvPr>
        </p:nvSpPr>
        <p:spPr>
          <a:xfrm>
            <a:off x="177800" y="233552"/>
            <a:ext cx="11607800" cy="985520"/>
          </a:xfrm>
          <a:solidFill>
            <a:schemeClr val="accent1">
              <a:lumMod val="40000"/>
              <a:lumOff val="60000"/>
            </a:schemeClr>
          </a:solidFill>
        </p:spPr>
        <p:txBody>
          <a:bodyPr/>
          <a:lstStyle/>
          <a:p>
            <a:r>
              <a:rPr lang="en-GB" dirty="0"/>
              <a:t>1. The Opportunity</a:t>
            </a:r>
          </a:p>
        </p:txBody>
      </p:sp>
      <p:sp>
        <p:nvSpPr>
          <p:cNvPr id="5" name="TextBox 4">
            <a:extLst>
              <a:ext uri="{FF2B5EF4-FFF2-40B4-BE49-F238E27FC236}">
                <a16:creationId xmlns:a16="http://schemas.microsoft.com/office/drawing/2014/main" id="{40F223E9-F773-B7C8-C8B6-93687E311CAF}"/>
              </a:ext>
            </a:extLst>
          </p:cNvPr>
          <p:cNvSpPr txBox="1"/>
          <p:nvPr/>
        </p:nvSpPr>
        <p:spPr>
          <a:xfrm>
            <a:off x="177800" y="1515357"/>
            <a:ext cx="11607800" cy="5109091"/>
          </a:xfrm>
          <a:prstGeom prst="rect">
            <a:avLst/>
          </a:prstGeom>
          <a:noFill/>
        </p:spPr>
        <p:txBody>
          <a:bodyPr wrap="square" rtlCol="0">
            <a:spAutoFit/>
          </a:bodyPr>
          <a:lstStyle/>
          <a:p>
            <a:pPr algn="l"/>
            <a:r>
              <a:rPr lang="en-GB" sz="1800" b="0" i="0" u="none" strike="noStrike" baseline="0" dirty="0">
                <a:solidFill>
                  <a:srgbClr val="030304"/>
                </a:solidFill>
                <a:latin typeface="Arimo"/>
              </a:rPr>
              <a:t>We are looking for an exceptional, high quality and performing leader to take over Chairmanship of the Cambridgeshire and Peterborough NHS Foundation Trust (CPFT). </a:t>
            </a:r>
          </a:p>
          <a:p>
            <a:pPr algn="l"/>
            <a:endParaRPr lang="en-GB" dirty="0">
              <a:solidFill>
                <a:srgbClr val="030304"/>
              </a:solidFill>
              <a:latin typeface="Arimo"/>
            </a:endParaRPr>
          </a:p>
          <a:p>
            <a:pPr algn="l"/>
            <a:r>
              <a:rPr lang="en-GB" sz="1800" b="0" i="0" u="none" strike="noStrike" baseline="0" dirty="0">
                <a:solidFill>
                  <a:srgbClr val="030304"/>
                </a:solidFill>
                <a:latin typeface="Arimo"/>
              </a:rPr>
              <a:t>This is an unique opportunity to help shape the future of local services. We need your talent and expertise to transform services and make a positive difference to the communities across Cambridgeshire, as an essential and active partner of the </a:t>
            </a:r>
            <a:r>
              <a:rPr lang="en-GB" dirty="0">
                <a:solidFill>
                  <a:srgbClr val="030304"/>
                </a:solidFill>
                <a:latin typeface="Arimo"/>
              </a:rPr>
              <a:t>Cambridgeshire and Peterborough Integrated Care Board</a:t>
            </a:r>
            <a:r>
              <a:rPr lang="en-GB" sz="1800" b="0" i="0" u="none" strike="noStrike" baseline="0" dirty="0">
                <a:solidFill>
                  <a:srgbClr val="030304"/>
                </a:solidFill>
                <a:latin typeface="Arimo"/>
              </a:rPr>
              <a:t>.</a:t>
            </a:r>
          </a:p>
          <a:p>
            <a:pPr algn="l"/>
            <a:endParaRPr lang="en-GB" dirty="0">
              <a:solidFill>
                <a:srgbClr val="030304"/>
              </a:solidFill>
              <a:latin typeface="Arimo"/>
            </a:endParaRPr>
          </a:p>
          <a:p>
            <a:pPr algn="l"/>
            <a:r>
              <a:rPr lang="en-GB" sz="1800" dirty="0">
                <a:effectLst/>
                <a:latin typeface="Arimo"/>
                <a:ea typeface="Times New Roman" panose="02020603050405020304" pitchFamily="18" charset="0"/>
              </a:rPr>
              <a:t>The successful candidate will have a pivotal role in </a:t>
            </a:r>
            <a:r>
              <a:rPr lang="en-GB" dirty="0">
                <a:latin typeface="Arimo"/>
                <a:ea typeface="Times New Roman" panose="02020603050405020304" pitchFamily="18" charset="0"/>
              </a:rPr>
              <a:t>helping </a:t>
            </a:r>
            <a:r>
              <a:rPr lang="en-GB" sz="1800" dirty="0">
                <a:effectLst/>
                <a:latin typeface="Arimo"/>
                <a:ea typeface="Times New Roman" panose="02020603050405020304" pitchFamily="18" charset="0"/>
              </a:rPr>
              <a:t>improve outcomes for patients and their families; reducing health inequalities across the county, to work with committed, determined staff in a research-focused Trust that constantly strives to learn and to do things differently and better; and to support and challenge the wider healthcare system to deliver better, integrated care.</a:t>
            </a:r>
          </a:p>
          <a:p>
            <a:pPr algn="l"/>
            <a:endParaRPr lang="en-GB" dirty="0">
              <a:latin typeface="Arimo"/>
              <a:ea typeface="Times New Roman" panose="02020603050405020304" pitchFamily="18" charset="0"/>
            </a:endParaRPr>
          </a:p>
          <a:p>
            <a:pPr algn="l"/>
            <a:r>
              <a:rPr lang="en-GB" dirty="0">
                <a:latin typeface="Arimo"/>
              </a:rPr>
              <a:t>The prospect of welcoming a world-class leader to the Trust is exciting. We have the fantastic opportunity to bring health and care closer together than ever before, across one of the largest and most ambitious Integrated Care System areas in the country, and together achieve the remarkable potential. </a:t>
            </a:r>
            <a:r>
              <a:rPr lang="en-GB" sz="1800" dirty="0">
                <a:effectLst/>
                <a:latin typeface="Calibri" panose="020F0502020204030204" pitchFamily="34" charset="0"/>
                <a:ea typeface="Times New Roman" panose="02020603050405020304" pitchFamily="18" charset="0"/>
              </a:rPr>
              <a:t>We offer you a role that will be stimulating and rewarding, and which will allow you to make a real difference to the health and wellbeing of the people of Cambridgeshire and Peterborough</a:t>
            </a:r>
            <a:r>
              <a:rPr lang="en-GB" dirty="0">
                <a:latin typeface="Arimo"/>
              </a:rPr>
              <a:t>. We very much look forward to hearing from you.</a:t>
            </a:r>
          </a:p>
          <a:p>
            <a:pPr algn="l"/>
            <a:endParaRPr lang="en-GB" sz="2000" dirty="0">
              <a:latin typeface="Arimo"/>
            </a:endParaRPr>
          </a:p>
        </p:txBody>
      </p:sp>
    </p:spTree>
    <p:extLst>
      <p:ext uri="{BB962C8B-B14F-4D97-AF65-F5344CB8AC3E}">
        <p14:creationId xmlns:p14="http://schemas.microsoft.com/office/powerpoint/2010/main" val="2472554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0947-9DC3-240C-055D-7EAB8B08FA58}"/>
              </a:ext>
            </a:extLst>
          </p:cNvPr>
          <p:cNvSpPr>
            <a:spLocks noGrp="1"/>
          </p:cNvSpPr>
          <p:nvPr>
            <p:ph type="title"/>
          </p:nvPr>
        </p:nvSpPr>
        <p:spPr>
          <a:xfrm>
            <a:off x="177800" y="233552"/>
            <a:ext cx="11607800" cy="985520"/>
          </a:xfrm>
          <a:solidFill>
            <a:schemeClr val="accent1">
              <a:lumMod val="40000"/>
              <a:lumOff val="60000"/>
            </a:schemeClr>
          </a:solidFill>
        </p:spPr>
        <p:txBody>
          <a:bodyPr/>
          <a:lstStyle/>
          <a:p>
            <a:r>
              <a:rPr lang="en-GB" dirty="0"/>
              <a:t>2. About CPFT</a:t>
            </a:r>
            <a:endParaRPr lang="en-GB" i="1" dirty="0"/>
          </a:p>
        </p:txBody>
      </p:sp>
      <p:sp>
        <p:nvSpPr>
          <p:cNvPr id="5" name="TextBox 4">
            <a:extLst>
              <a:ext uri="{FF2B5EF4-FFF2-40B4-BE49-F238E27FC236}">
                <a16:creationId xmlns:a16="http://schemas.microsoft.com/office/drawing/2014/main" id="{40F223E9-F773-B7C8-C8B6-93687E311CAF}"/>
              </a:ext>
            </a:extLst>
          </p:cNvPr>
          <p:cNvSpPr txBox="1"/>
          <p:nvPr/>
        </p:nvSpPr>
        <p:spPr>
          <a:xfrm>
            <a:off x="125642" y="1340781"/>
            <a:ext cx="5919923" cy="5124480"/>
          </a:xfrm>
          <a:prstGeom prst="rect">
            <a:avLst/>
          </a:prstGeom>
          <a:noFill/>
        </p:spPr>
        <p:txBody>
          <a:bodyPr wrap="square" rtlCol="0">
            <a:spAutoFit/>
          </a:bodyPr>
          <a:lstStyle/>
          <a:p>
            <a:r>
              <a:rPr lang="en-US" sz="1400" b="0" i="0" dirty="0">
                <a:effectLst/>
                <a:latin typeface="Arimo"/>
              </a:rPr>
              <a:t>Here at CPFT we are dedicated to providing high quality care with compassion. We provide a wide range of mental health, physical health, specialist, learning disability and neurorehabilitation community and hospital services to a population of circa 1 million people in the East of England.  </a:t>
            </a:r>
          </a:p>
          <a:p>
            <a:endParaRPr lang="en-US" sz="1400" b="0" i="0" dirty="0">
              <a:effectLst/>
              <a:latin typeface="Arimo"/>
            </a:endParaRPr>
          </a:p>
          <a:p>
            <a:r>
              <a:rPr lang="en-US" sz="1400" b="0" i="0" dirty="0">
                <a:effectLst/>
                <a:latin typeface="Arimo"/>
              </a:rPr>
              <a:t>CPFT is a health and social care </a:t>
            </a:r>
            <a:r>
              <a:rPr lang="en-US" sz="1400" b="0" i="0" dirty="0" err="1">
                <a:effectLst/>
                <a:latin typeface="Arimo"/>
              </a:rPr>
              <a:t>organisation</a:t>
            </a:r>
            <a:r>
              <a:rPr lang="en-US" sz="1400" b="0" i="0" dirty="0">
                <a:effectLst/>
                <a:latin typeface="Arimo"/>
              </a:rPr>
              <a:t>, providing integrated older adult physical and mental health services, adult mental health and learning </a:t>
            </a:r>
          </a:p>
          <a:p>
            <a:r>
              <a:rPr lang="en-US" sz="1400" b="0" i="0" dirty="0">
                <a:effectLst/>
                <a:latin typeface="Arimo"/>
              </a:rPr>
              <a:t>disability services, and children’s mental health services, across Cambridgeshire and Peterborough, and children’s community health </a:t>
            </a:r>
          </a:p>
          <a:p>
            <a:r>
              <a:rPr lang="en-US" sz="1400" b="0" i="0" dirty="0">
                <a:effectLst/>
                <a:latin typeface="Arimo"/>
              </a:rPr>
              <a:t>services in Peterborough.</a:t>
            </a:r>
          </a:p>
          <a:p>
            <a:endParaRPr lang="en-US" sz="1400" b="0" i="0" dirty="0">
              <a:effectLst/>
              <a:latin typeface="Arimo"/>
            </a:endParaRPr>
          </a:p>
          <a:p>
            <a:r>
              <a:rPr lang="en-US" sz="1400" b="0" i="0" dirty="0">
                <a:effectLst/>
                <a:latin typeface="Arimo"/>
              </a:rPr>
              <a:t>Services include:</a:t>
            </a:r>
          </a:p>
          <a:p>
            <a:endParaRPr lang="en-US" sz="500" b="0" i="0" dirty="0">
              <a:effectLst/>
              <a:latin typeface="Arimo"/>
            </a:endParaRPr>
          </a:p>
          <a:p>
            <a:r>
              <a:rPr lang="en-US" sz="1400" b="0" i="0" dirty="0">
                <a:effectLst/>
                <a:latin typeface="Arimo"/>
              </a:rPr>
              <a:t>	     -  Adult mental health</a:t>
            </a:r>
          </a:p>
          <a:p>
            <a:r>
              <a:rPr lang="en-US" sz="1400" b="0" i="0" dirty="0">
                <a:effectLst/>
                <a:latin typeface="Arimo"/>
              </a:rPr>
              <a:t>	     -  Forensic and specialist mental health</a:t>
            </a:r>
          </a:p>
          <a:p>
            <a:r>
              <a:rPr lang="en-US" sz="1400" b="0" i="0" dirty="0">
                <a:effectLst/>
                <a:latin typeface="Arimo"/>
              </a:rPr>
              <a:t>	     -  Older people’s mental health</a:t>
            </a:r>
          </a:p>
          <a:p>
            <a:r>
              <a:rPr lang="en-US" sz="1400" b="0" i="0" dirty="0">
                <a:effectLst/>
                <a:latin typeface="Arimo"/>
              </a:rPr>
              <a:t>	     -  Children’s mental health</a:t>
            </a:r>
          </a:p>
          <a:p>
            <a:r>
              <a:rPr lang="en-US" sz="1400" b="0" i="0" dirty="0">
                <a:effectLst/>
                <a:latin typeface="Arimo"/>
              </a:rPr>
              <a:t>	     -  Children’s community</a:t>
            </a:r>
          </a:p>
          <a:p>
            <a:r>
              <a:rPr lang="en-US" sz="1400" b="0" i="0" dirty="0">
                <a:effectLst/>
                <a:latin typeface="Arimo"/>
              </a:rPr>
              <a:t>	     -  Older people's and adult community</a:t>
            </a:r>
          </a:p>
          <a:p>
            <a:r>
              <a:rPr lang="en-US" sz="1400" b="0" i="0" dirty="0">
                <a:effectLst/>
                <a:latin typeface="Arimo"/>
              </a:rPr>
              <a:t>	     -  Specialist learning disability</a:t>
            </a:r>
          </a:p>
          <a:p>
            <a:r>
              <a:rPr lang="en-US" sz="1400" b="0" i="0" dirty="0">
                <a:effectLst/>
                <a:latin typeface="Arimo"/>
              </a:rPr>
              <a:t>	     -  Primary care and liaison psychiatry</a:t>
            </a:r>
          </a:p>
          <a:p>
            <a:r>
              <a:rPr lang="en-US" sz="1400" b="0" i="0" dirty="0">
                <a:effectLst/>
                <a:latin typeface="Arimo"/>
              </a:rPr>
              <a:t>	     -  Substance misuse</a:t>
            </a:r>
          </a:p>
          <a:p>
            <a:r>
              <a:rPr lang="en-US" sz="1400" b="0" i="0" dirty="0">
                <a:effectLst/>
                <a:latin typeface="Arimo"/>
              </a:rPr>
              <a:t>	     -  Social care</a:t>
            </a:r>
          </a:p>
          <a:p>
            <a:r>
              <a:rPr lang="en-US" sz="1400" b="0" i="0" dirty="0">
                <a:effectLst/>
                <a:latin typeface="Arimo"/>
              </a:rPr>
              <a:t>	     -  Research and development.</a:t>
            </a:r>
          </a:p>
        </p:txBody>
      </p:sp>
      <p:pic>
        <p:nvPicPr>
          <p:cNvPr id="6" name="Picture 5" descr="A picture containing text, person, clavier&#10;&#10;Description automatically generated">
            <a:extLst>
              <a:ext uri="{FF2B5EF4-FFF2-40B4-BE49-F238E27FC236}">
                <a16:creationId xmlns:a16="http://schemas.microsoft.com/office/drawing/2014/main" id="{7D50A5E1-86A1-C707-78B9-5590A4C433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276" r="17277" b="1"/>
          <a:stretch/>
        </p:blipFill>
        <p:spPr bwMode="auto">
          <a:xfrm>
            <a:off x="5723467" y="10"/>
            <a:ext cx="6467010"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53640926-AAD7-44D8-BBD7-CCE9431645EC}">
              <a14:shadowObscured xmlns:a14="http://schemas.microsoft.com/office/drawing/2010/main"/>
            </a:ext>
          </a:extLst>
        </p:spPr>
      </p:pic>
    </p:spTree>
    <p:extLst>
      <p:ext uri="{BB962C8B-B14F-4D97-AF65-F5344CB8AC3E}">
        <p14:creationId xmlns:p14="http://schemas.microsoft.com/office/powerpoint/2010/main" val="702006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Arc 17">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a:extLst>
              <a:ext uri="{FF2B5EF4-FFF2-40B4-BE49-F238E27FC236}">
                <a16:creationId xmlns:a16="http://schemas.microsoft.com/office/drawing/2014/main" id="{DCD684BD-98C0-CDBB-5035-BD97A3189391}"/>
              </a:ext>
            </a:extLst>
          </p:cNvPr>
          <p:cNvPicPr>
            <a:picLocks noChangeAspect="1"/>
          </p:cNvPicPr>
          <p:nvPr/>
        </p:nvPicPr>
        <p:blipFill>
          <a:blip r:embed="rId2"/>
          <a:stretch>
            <a:fillRect/>
          </a:stretch>
        </p:blipFill>
        <p:spPr>
          <a:xfrm>
            <a:off x="558791" y="695429"/>
            <a:ext cx="4777381" cy="547677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5" name="TextBox 4">
            <a:extLst>
              <a:ext uri="{FF2B5EF4-FFF2-40B4-BE49-F238E27FC236}">
                <a16:creationId xmlns:a16="http://schemas.microsoft.com/office/drawing/2014/main" id="{40F223E9-F773-B7C8-C8B6-93687E311CAF}"/>
              </a:ext>
            </a:extLst>
          </p:cNvPr>
          <p:cNvSpPr txBox="1"/>
          <p:nvPr/>
        </p:nvSpPr>
        <p:spPr>
          <a:xfrm>
            <a:off x="5336172" y="1276440"/>
            <a:ext cx="6142066" cy="5238660"/>
          </a:xfrm>
          <a:prstGeom prst="rect">
            <a:avLst/>
          </a:prstGeom>
        </p:spPr>
        <p:txBody>
          <a:bodyPr vert="horz" lIns="91440" tIns="45720" rIns="91440" bIns="45720" rtlCol="0">
            <a:normAutofit/>
          </a:bodyPr>
          <a:lstStyle/>
          <a:p>
            <a:r>
              <a:rPr lang="en-GB" sz="1500" dirty="0">
                <a:solidFill>
                  <a:srgbClr val="000000"/>
                </a:solidFill>
                <a:latin typeface="Calibri" panose="020F0502020204030204" pitchFamily="34" charset="0"/>
              </a:rPr>
              <a:t>CPFT</a:t>
            </a:r>
            <a:r>
              <a:rPr lang="en-GB" sz="1500" b="0" i="0" u="none" strike="noStrike" baseline="0" dirty="0">
                <a:solidFill>
                  <a:srgbClr val="000000"/>
                </a:solidFill>
                <a:latin typeface="Calibri" panose="020F0502020204030204" pitchFamily="34" charset="0"/>
              </a:rPr>
              <a:t> supports a population of just under a million people and employ nearly 4500 staff. </a:t>
            </a:r>
          </a:p>
          <a:p>
            <a:endParaRPr lang="en-GB" sz="1500" b="0" i="0" u="none" strike="noStrike" baseline="0" dirty="0">
              <a:solidFill>
                <a:srgbClr val="000000"/>
              </a:solidFill>
              <a:latin typeface="Calibri" panose="020F0502020204030204" pitchFamily="34" charset="0"/>
            </a:endParaRPr>
          </a:p>
          <a:p>
            <a:r>
              <a:rPr lang="en-GB" sz="1500" b="0" i="0" u="none" strike="noStrike" baseline="0" dirty="0">
                <a:solidFill>
                  <a:srgbClr val="000000"/>
                </a:solidFill>
                <a:latin typeface="Calibri" panose="020F0502020204030204" pitchFamily="34" charset="0"/>
              </a:rPr>
              <a:t>Our largest bases are at the Cavell Centre, Peterborough, and </a:t>
            </a:r>
            <a:r>
              <a:rPr lang="en-GB" sz="1500" b="0" i="0" u="none" strike="noStrike" baseline="0" dirty="0" err="1">
                <a:solidFill>
                  <a:srgbClr val="000000"/>
                </a:solidFill>
                <a:latin typeface="Calibri" panose="020F0502020204030204" pitchFamily="34" charset="0"/>
              </a:rPr>
              <a:t>Fulbourn</a:t>
            </a:r>
            <a:r>
              <a:rPr lang="en-GB" sz="1500" b="0" i="0" u="none" strike="noStrike" baseline="0" dirty="0">
                <a:solidFill>
                  <a:srgbClr val="000000"/>
                </a:solidFill>
                <a:latin typeface="Calibri" panose="020F0502020204030204" pitchFamily="34" charset="0"/>
              </a:rPr>
              <a:t> Hospital, Cambridge, but our staff are based in over 50 locations. </a:t>
            </a:r>
          </a:p>
          <a:p>
            <a:endParaRPr lang="en-GB" sz="1500" b="0" i="0" u="none" strike="noStrike" baseline="0" dirty="0">
              <a:solidFill>
                <a:srgbClr val="000000"/>
              </a:solidFill>
              <a:latin typeface="Calibri" panose="020F0502020204030204" pitchFamily="34" charset="0"/>
            </a:endParaRPr>
          </a:p>
          <a:p>
            <a:r>
              <a:rPr lang="en-GB" sz="1500" b="0" i="0" u="none" strike="noStrike" baseline="0" dirty="0">
                <a:solidFill>
                  <a:srgbClr val="000000"/>
                </a:solidFill>
                <a:latin typeface="Calibri" panose="020F0502020204030204" pitchFamily="34" charset="0"/>
              </a:rPr>
              <a:t>We are a University of Cambridge Teaching Trust and member of Cambridge University Health Partners, working together with the University of Cambridge Clinical School and Anglia Ruskin University. </a:t>
            </a:r>
          </a:p>
          <a:p>
            <a:endParaRPr lang="en-GB" sz="1500" b="0" i="0" u="none" strike="noStrike" baseline="0" dirty="0">
              <a:solidFill>
                <a:srgbClr val="000000"/>
              </a:solidFill>
              <a:latin typeface="Calibri" panose="020F0502020204030204" pitchFamily="34" charset="0"/>
            </a:endParaRPr>
          </a:p>
          <a:p>
            <a:r>
              <a:rPr lang="en-GB" sz="1500" b="0" i="0" u="none" strike="noStrike" baseline="0" dirty="0">
                <a:solidFill>
                  <a:srgbClr val="000000"/>
                </a:solidFill>
                <a:latin typeface="Calibri" panose="020F0502020204030204" pitchFamily="34" charset="0"/>
              </a:rPr>
              <a:t>Together with global, national and local partners we conduct high-quality and ground-breaking research into mental and physical health and support innovation to improve patient care. </a:t>
            </a:r>
          </a:p>
          <a:p>
            <a:endParaRPr lang="en-GB" sz="1500" b="0" i="0" u="none" strike="noStrike" baseline="0" dirty="0">
              <a:solidFill>
                <a:srgbClr val="000000"/>
              </a:solidFill>
              <a:latin typeface="Calibri" panose="020F0502020204030204" pitchFamily="34" charset="0"/>
            </a:endParaRPr>
          </a:p>
          <a:p>
            <a:r>
              <a:rPr lang="en-GB" sz="1500" b="0" i="0" u="none" strike="noStrike" baseline="0" dirty="0">
                <a:solidFill>
                  <a:srgbClr val="000000"/>
                </a:solidFill>
                <a:latin typeface="Calibri" panose="020F0502020204030204" pitchFamily="34" charset="0"/>
              </a:rPr>
              <a:t>We collaborate across the Cambridgeshire and Peterborough Integrated Care System, working with colleagues in local government, primary care, secondary care, third and voluntary sector health and care organisations to improve the delivery of care for our local population. </a:t>
            </a:r>
            <a:endParaRPr lang="en-US" sz="1500" dirty="0"/>
          </a:p>
        </p:txBody>
      </p:sp>
    </p:spTree>
    <p:extLst>
      <p:ext uri="{BB962C8B-B14F-4D97-AF65-F5344CB8AC3E}">
        <p14:creationId xmlns:p14="http://schemas.microsoft.com/office/powerpoint/2010/main" val="2181100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0947-9DC3-240C-055D-7EAB8B08FA58}"/>
              </a:ext>
            </a:extLst>
          </p:cNvPr>
          <p:cNvSpPr>
            <a:spLocks noGrp="1"/>
          </p:cNvSpPr>
          <p:nvPr>
            <p:ph type="title"/>
          </p:nvPr>
        </p:nvSpPr>
        <p:spPr>
          <a:xfrm>
            <a:off x="177799" y="233552"/>
            <a:ext cx="11782879" cy="985520"/>
          </a:xfrm>
          <a:solidFill>
            <a:schemeClr val="accent1">
              <a:lumMod val="40000"/>
              <a:lumOff val="60000"/>
            </a:schemeClr>
          </a:solidFill>
        </p:spPr>
        <p:txBody>
          <a:bodyPr/>
          <a:lstStyle/>
          <a:p>
            <a:r>
              <a:rPr lang="en-GB" dirty="0"/>
              <a:t>Trust Services</a:t>
            </a:r>
          </a:p>
        </p:txBody>
      </p:sp>
      <p:sp>
        <p:nvSpPr>
          <p:cNvPr id="5" name="TextBox 4">
            <a:extLst>
              <a:ext uri="{FF2B5EF4-FFF2-40B4-BE49-F238E27FC236}">
                <a16:creationId xmlns:a16="http://schemas.microsoft.com/office/drawing/2014/main" id="{40F223E9-F773-B7C8-C8B6-93687E311CAF}"/>
              </a:ext>
            </a:extLst>
          </p:cNvPr>
          <p:cNvSpPr txBox="1"/>
          <p:nvPr/>
        </p:nvSpPr>
        <p:spPr>
          <a:xfrm>
            <a:off x="177800" y="1472165"/>
            <a:ext cx="11782878" cy="923330"/>
          </a:xfrm>
          <a:prstGeom prst="rect">
            <a:avLst/>
          </a:prstGeom>
          <a:solidFill>
            <a:srgbClr val="7030A0"/>
          </a:solidFill>
        </p:spPr>
        <p:txBody>
          <a:bodyPr wrap="square" rtlCol="0">
            <a:spAutoFit/>
          </a:bodyPr>
          <a:lstStyle/>
          <a:p>
            <a:r>
              <a:rPr lang="en-GB" sz="1800" b="1" i="0" strike="noStrike" baseline="0" dirty="0">
                <a:solidFill>
                  <a:schemeClr val="bg1"/>
                </a:solidFill>
                <a:latin typeface="Calibri" panose="020F0502020204030204" pitchFamily="34" charset="0"/>
              </a:rPr>
              <a:t>Children and Young People Mental Health and Community Physical Health Services in Peterborough </a:t>
            </a:r>
            <a:endParaRPr lang="en-GB" sz="1800" b="0" i="0" strike="noStrike" baseline="0" dirty="0">
              <a:solidFill>
                <a:schemeClr val="bg1"/>
              </a:solidFill>
              <a:latin typeface="Calibri" panose="020F0502020204030204" pitchFamily="34" charset="0"/>
            </a:endParaRPr>
          </a:p>
          <a:p>
            <a:r>
              <a:rPr lang="en-GB" sz="1800" b="0" i="1" u="none" strike="noStrike" baseline="0" dirty="0">
                <a:solidFill>
                  <a:schemeClr val="bg1"/>
                </a:solidFill>
                <a:latin typeface="Calibri" panose="020F0502020204030204" pitchFamily="34" charset="0"/>
              </a:rPr>
              <a:t>Over 500 staff dedicated providing integrated physical and mental health support to children, young people, and their families. </a:t>
            </a:r>
            <a:endParaRPr lang="en-GB" sz="1500" dirty="0">
              <a:solidFill>
                <a:schemeClr val="bg1"/>
              </a:solidFill>
              <a:latin typeface="Arimo"/>
            </a:endParaRPr>
          </a:p>
        </p:txBody>
      </p:sp>
      <p:sp>
        <p:nvSpPr>
          <p:cNvPr id="12" name="TextBox 11">
            <a:extLst>
              <a:ext uri="{FF2B5EF4-FFF2-40B4-BE49-F238E27FC236}">
                <a16:creationId xmlns:a16="http://schemas.microsoft.com/office/drawing/2014/main" id="{F43CE114-4297-1806-8B6E-9D16FCB08C23}"/>
              </a:ext>
            </a:extLst>
          </p:cNvPr>
          <p:cNvSpPr txBox="1"/>
          <p:nvPr/>
        </p:nvSpPr>
        <p:spPr>
          <a:xfrm>
            <a:off x="177797" y="2505711"/>
            <a:ext cx="11782878" cy="923330"/>
          </a:xfrm>
          <a:prstGeom prst="rect">
            <a:avLst/>
          </a:prstGeom>
          <a:solidFill>
            <a:srgbClr val="EEB500"/>
          </a:solidFill>
        </p:spPr>
        <p:txBody>
          <a:bodyPr wrap="square" rtlCol="0">
            <a:spAutoFit/>
          </a:bodyPr>
          <a:lstStyle/>
          <a:p>
            <a:r>
              <a:rPr lang="en-GB" sz="1800" b="1" i="0" strike="noStrike" baseline="0" dirty="0">
                <a:solidFill>
                  <a:schemeClr val="bg1"/>
                </a:solidFill>
                <a:latin typeface="Calibri" panose="020F0502020204030204" pitchFamily="34" charset="0"/>
              </a:rPr>
              <a:t>Adult and Specialist Inpatient and Community Mental Health Services </a:t>
            </a:r>
            <a:endParaRPr lang="en-GB" sz="1800" b="0" i="0" strike="noStrike" baseline="0" dirty="0">
              <a:solidFill>
                <a:schemeClr val="bg1"/>
              </a:solidFill>
              <a:latin typeface="Calibri" panose="020F0502020204030204" pitchFamily="34" charset="0"/>
            </a:endParaRPr>
          </a:p>
          <a:p>
            <a:r>
              <a:rPr lang="en-GB" sz="1800" b="0" i="1" u="none" strike="noStrike" baseline="0" dirty="0">
                <a:solidFill>
                  <a:schemeClr val="bg1"/>
                </a:solidFill>
                <a:latin typeface="Calibri" panose="020F0502020204030204" pitchFamily="34" charset="0"/>
              </a:rPr>
              <a:t>Over 1500 staff providing care planning, treatment and support for people aged 18-64 with a range of serious and enduring mental health needs. </a:t>
            </a:r>
            <a:endParaRPr lang="en-GB" sz="1500" dirty="0">
              <a:solidFill>
                <a:schemeClr val="bg1"/>
              </a:solidFill>
              <a:latin typeface="Arimo"/>
            </a:endParaRPr>
          </a:p>
        </p:txBody>
      </p:sp>
      <p:sp>
        <p:nvSpPr>
          <p:cNvPr id="13" name="TextBox 12">
            <a:extLst>
              <a:ext uri="{FF2B5EF4-FFF2-40B4-BE49-F238E27FC236}">
                <a16:creationId xmlns:a16="http://schemas.microsoft.com/office/drawing/2014/main" id="{86D03FE9-7F59-414E-6155-B9C30DD3ABDF}"/>
              </a:ext>
            </a:extLst>
          </p:cNvPr>
          <p:cNvSpPr txBox="1"/>
          <p:nvPr/>
        </p:nvSpPr>
        <p:spPr>
          <a:xfrm>
            <a:off x="177797" y="3539257"/>
            <a:ext cx="11782877" cy="923330"/>
          </a:xfrm>
          <a:prstGeom prst="rect">
            <a:avLst/>
          </a:prstGeom>
          <a:solidFill>
            <a:srgbClr val="1AD6C9"/>
          </a:solidFill>
        </p:spPr>
        <p:txBody>
          <a:bodyPr wrap="square" rtlCol="0">
            <a:spAutoFit/>
          </a:bodyPr>
          <a:lstStyle/>
          <a:p>
            <a:r>
              <a:rPr lang="en-GB" sz="1800" b="1" i="0" u="none" strike="noStrike" baseline="0" dirty="0">
                <a:solidFill>
                  <a:schemeClr val="bg1"/>
                </a:solidFill>
                <a:latin typeface="Calibri" panose="020F0502020204030204" pitchFamily="34" charset="0"/>
              </a:rPr>
              <a:t>Integrated Older Adult Physical and Mental Health Services </a:t>
            </a:r>
            <a:endParaRPr lang="en-GB" sz="1800" b="0" i="0" u="none" strike="noStrike" baseline="0" dirty="0">
              <a:solidFill>
                <a:schemeClr val="bg1"/>
              </a:solidFill>
              <a:latin typeface="Calibri" panose="020F0502020204030204" pitchFamily="34" charset="0"/>
            </a:endParaRPr>
          </a:p>
          <a:p>
            <a:r>
              <a:rPr lang="en-GB" sz="1800" b="0" i="1" u="none" strike="noStrike" baseline="0" dirty="0">
                <a:solidFill>
                  <a:schemeClr val="bg1"/>
                </a:solidFill>
                <a:latin typeface="Calibri" panose="020F0502020204030204" pitchFamily="34" charset="0"/>
              </a:rPr>
              <a:t>Almost 1700 staff delivering care planning, treatment, and support to meet the physical and mental health needs of our residents. </a:t>
            </a:r>
            <a:endParaRPr lang="en-GB" sz="1500" dirty="0">
              <a:solidFill>
                <a:schemeClr val="bg1"/>
              </a:solidFill>
              <a:latin typeface="Arimo"/>
            </a:endParaRPr>
          </a:p>
        </p:txBody>
      </p:sp>
      <p:sp>
        <p:nvSpPr>
          <p:cNvPr id="14" name="TextBox 13">
            <a:extLst>
              <a:ext uri="{FF2B5EF4-FFF2-40B4-BE49-F238E27FC236}">
                <a16:creationId xmlns:a16="http://schemas.microsoft.com/office/drawing/2014/main" id="{0FB46536-BB6F-7094-6872-4843F46E4BF4}"/>
              </a:ext>
            </a:extLst>
          </p:cNvPr>
          <p:cNvSpPr txBox="1"/>
          <p:nvPr/>
        </p:nvSpPr>
        <p:spPr>
          <a:xfrm>
            <a:off x="177797" y="4572803"/>
            <a:ext cx="11782876" cy="923330"/>
          </a:xfrm>
          <a:prstGeom prst="rect">
            <a:avLst/>
          </a:prstGeom>
          <a:solidFill>
            <a:srgbClr val="F60000"/>
          </a:solidFill>
        </p:spPr>
        <p:txBody>
          <a:bodyPr wrap="square" rtlCol="0">
            <a:spAutoFit/>
          </a:bodyPr>
          <a:lstStyle/>
          <a:p>
            <a:r>
              <a:rPr lang="en-GB" sz="1800" b="1" i="0" u="none" strike="noStrike" baseline="0" dirty="0">
                <a:solidFill>
                  <a:schemeClr val="bg1"/>
                </a:solidFill>
                <a:latin typeface="Calibri" panose="020F0502020204030204" pitchFamily="34" charset="0"/>
              </a:rPr>
              <a:t>Learning Disabilities: Community, Inpatient Services and Learning Disabilities Partnership with Cambridgeshire County Council </a:t>
            </a:r>
            <a:r>
              <a:rPr lang="en-GB" sz="1800" b="0" i="1" u="none" strike="noStrike" baseline="0" dirty="0">
                <a:solidFill>
                  <a:schemeClr val="bg1"/>
                </a:solidFill>
                <a:latin typeface="Calibri" panose="020F0502020204030204" pitchFamily="34" charset="0"/>
              </a:rPr>
              <a:t>which directly provides access to specialist nurses, psychiatrists, psychologists, therapists, allied health professionals and care managers through its integrated community teams. </a:t>
            </a:r>
            <a:endParaRPr lang="en-GB" sz="1500" dirty="0">
              <a:solidFill>
                <a:schemeClr val="bg1"/>
              </a:solidFill>
              <a:latin typeface="Arimo"/>
            </a:endParaRPr>
          </a:p>
        </p:txBody>
      </p:sp>
      <p:sp>
        <p:nvSpPr>
          <p:cNvPr id="15" name="TextBox 14">
            <a:extLst>
              <a:ext uri="{FF2B5EF4-FFF2-40B4-BE49-F238E27FC236}">
                <a16:creationId xmlns:a16="http://schemas.microsoft.com/office/drawing/2014/main" id="{B2FDEDE3-4C55-6EA3-B88B-E3DBB20274B0}"/>
              </a:ext>
            </a:extLst>
          </p:cNvPr>
          <p:cNvSpPr txBox="1"/>
          <p:nvPr/>
        </p:nvSpPr>
        <p:spPr>
          <a:xfrm>
            <a:off x="177797" y="5594908"/>
            <a:ext cx="11782876" cy="923330"/>
          </a:xfrm>
          <a:prstGeom prst="rect">
            <a:avLst/>
          </a:prstGeom>
          <a:solidFill>
            <a:srgbClr val="051C7F"/>
          </a:solidFill>
        </p:spPr>
        <p:txBody>
          <a:bodyPr wrap="square" rtlCol="0">
            <a:spAutoFit/>
          </a:bodyPr>
          <a:lstStyle/>
          <a:p>
            <a:r>
              <a:rPr lang="en-GB" sz="1800" b="1" i="0" u="none" strike="noStrike" baseline="0" dirty="0">
                <a:solidFill>
                  <a:schemeClr val="bg1"/>
                </a:solidFill>
                <a:latin typeface="Calibri" panose="020F0502020204030204" pitchFamily="34" charset="0"/>
              </a:rPr>
              <a:t>Social Care </a:t>
            </a:r>
            <a:endParaRPr lang="en-GB" sz="1800" b="0" i="0" u="none" strike="noStrike" baseline="0" dirty="0">
              <a:solidFill>
                <a:schemeClr val="bg1"/>
              </a:solidFill>
              <a:latin typeface="Calibri" panose="020F0502020204030204" pitchFamily="34" charset="0"/>
            </a:endParaRPr>
          </a:p>
          <a:p>
            <a:r>
              <a:rPr lang="en-GB" sz="1800" b="0" i="1" u="none" strike="noStrike" baseline="0" dirty="0">
                <a:solidFill>
                  <a:schemeClr val="bg1"/>
                </a:solidFill>
                <a:latin typeface="Calibri" panose="020F0502020204030204" pitchFamily="34" charset="0"/>
              </a:rPr>
              <a:t>Under partnership agreements with the two local authorities, we host around 50 staff providing social care support to help people live more independent and comfortable lives.</a:t>
            </a:r>
            <a:endParaRPr lang="en-GB" sz="1500" dirty="0">
              <a:solidFill>
                <a:schemeClr val="bg1"/>
              </a:solidFill>
              <a:latin typeface="Arimo"/>
            </a:endParaRPr>
          </a:p>
        </p:txBody>
      </p:sp>
    </p:spTree>
    <p:extLst>
      <p:ext uri="{BB962C8B-B14F-4D97-AF65-F5344CB8AC3E}">
        <p14:creationId xmlns:p14="http://schemas.microsoft.com/office/powerpoint/2010/main" val="4164283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10947-9DC3-240C-055D-7EAB8B08FA58}"/>
              </a:ext>
            </a:extLst>
          </p:cNvPr>
          <p:cNvSpPr>
            <a:spLocks noGrp="1"/>
          </p:cNvSpPr>
          <p:nvPr>
            <p:ph type="title"/>
          </p:nvPr>
        </p:nvSpPr>
        <p:spPr>
          <a:xfrm>
            <a:off x="177799" y="233552"/>
            <a:ext cx="11847547" cy="985520"/>
          </a:xfrm>
          <a:solidFill>
            <a:schemeClr val="accent1">
              <a:lumMod val="40000"/>
              <a:lumOff val="60000"/>
            </a:schemeClr>
          </a:solidFill>
        </p:spPr>
        <p:txBody>
          <a:bodyPr/>
          <a:lstStyle/>
          <a:p>
            <a:r>
              <a:rPr lang="en-GB" dirty="0"/>
              <a:t>Priority Aims</a:t>
            </a:r>
          </a:p>
        </p:txBody>
      </p:sp>
      <p:sp>
        <p:nvSpPr>
          <p:cNvPr id="5" name="TextBox 4">
            <a:extLst>
              <a:ext uri="{FF2B5EF4-FFF2-40B4-BE49-F238E27FC236}">
                <a16:creationId xmlns:a16="http://schemas.microsoft.com/office/drawing/2014/main" id="{40F223E9-F773-B7C8-C8B6-93687E311CAF}"/>
              </a:ext>
            </a:extLst>
          </p:cNvPr>
          <p:cNvSpPr txBox="1"/>
          <p:nvPr/>
        </p:nvSpPr>
        <p:spPr>
          <a:xfrm>
            <a:off x="177800" y="1472165"/>
            <a:ext cx="11607800" cy="323165"/>
          </a:xfrm>
          <a:prstGeom prst="rect">
            <a:avLst/>
          </a:prstGeom>
          <a:noFill/>
        </p:spPr>
        <p:txBody>
          <a:bodyPr wrap="square" rtlCol="0">
            <a:spAutoFit/>
          </a:bodyPr>
          <a:lstStyle/>
          <a:p>
            <a:pPr algn="l"/>
            <a:r>
              <a:rPr lang="en-GB" sz="1500" dirty="0">
                <a:latin typeface="Arimo"/>
                <a:ea typeface="Calibri" panose="020F0502020204030204" pitchFamily="34" charset="0"/>
              </a:rPr>
              <a:t>Our </a:t>
            </a:r>
            <a:r>
              <a:rPr lang="en-GB" sz="1500" dirty="0">
                <a:effectLst/>
                <a:latin typeface="Arimo"/>
                <a:ea typeface="Calibri" panose="020F0502020204030204" pitchFamily="34" charset="0"/>
              </a:rPr>
              <a:t>high level priority aims for the next 3 years, which align to the Integrated Care System (ICS) strategic approach, are: </a:t>
            </a:r>
            <a:endParaRPr lang="en-GB" sz="1500" dirty="0">
              <a:latin typeface="Arimo"/>
            </a:endParaRPr>
          </a:p>
        </p:txBody>
      </p:sp>
      <p:grpSp>
        <p:nvGrpSpPr>
          <p:cNvPr id="3" name="Group 2">
            <a:extLst>
              <a:ext uri="{FF2B5EF4-FFF2-40B4-BE49-F238E27FC236}">
                <a16:creationId xmlns:a16="http://schemas.microsoft.com/office/drawing/2014/main" id="{22A7E490-F630-1B05-39C9-41ED841D81E9}"/>
              </a:ext>
            </a:extLst>
          </p:cNvPr>
          <p:cNvGrpSpPr/>
          <p:nvPr/>
        </p:nvGrpSpPr>
        <p:grpSpPr>
          <a:xfrm>
            <a:off x="1132114" y="1975362"/>
            <a:ext cx="9781480" cy="3600861"/>
            <a:chOff x="0" y="0"/>
            <a:chExt cx="6820535" cy="4356100"/>
          </a:xfrm>
        </p:grpSpPr>
        <p:graphicFrame>
          <p:nvGraphicFramePr>
            <p:cNvPr id="4" name="Diagram 3">
              <a:extLst>
                <a:ext uri="{FF2B5EF4-FFF2-40B4-BE49-F238E27FC236}">
                  <a16:creationId xmlns:a16="http://schemas.microsoft.com/office/drawing/2014/main" id="{A80D1485-DE9D-F9C5-AA2D-FB9D40EA340E}"/>
                </a:ext>
              </a:extLst>
            </p:cNvPr>
            <p:cNvGraphicFramePr/>
            <p:nvPr>
              <p:extLst>
                <p:ext uri="{D42A27DB-BD31-4B8C-83A1-F6EECF244321}">
                  <p14:modId xmlns:p14="http://schemas.microsoft.com/office/powerpoint/2010/main" val="825488990"/>
                </p:ext>
              </p:extLst>
            </p:nvPr>
          </p:nvGraphicFramePr>
          <p:xfrm>
            <a:off x="0" y="0"/>
            <a:ext cx="6820535" cy="4356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phic 12" descr="Philanthropy with solid fill">
              <a:extLst>
                <a:ext uri="{FF2B5EF4-FFF2-40B4-BE49-F238E27FC236}">
                  <a16:creationId xmlns:a16="http://schemas.microsoft.com/office/drawing/2014/main" id="{41CCD456-34B8-BC14-BEE9-1E9D556B543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22900" y="2616533"/>
              <a:ext cx="914399" cy="819150"/>
            </a:xfrm>
            <a:prstGeom prst="rect">
              <a:avLst/>
            </a:prstGeom>
          </p:spPr>
        </p:pic>
        <p:pic>
          <p:nvPicPr>
            <p:cNvPr id="7" name="Graphic 13" descr="Lightbulb and gear with solid fill">
              <a:extLst>
                <a:ext uri="{FF2B5EF4-FFF2-40B4-BE49-F238E27FC236}">
                  <a16:creationId xmlns:a16="http://schemas.microsoft.com/office/drawing/2014/main" id="{0C0BEED1-C83D-501A-0DF3-BDD7DFC1D32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48100" y="2798677"/>
              <a:ext cx="806450" cy="692786"/>
            </a:xfrm>
            <a:prstGeom prst="rect">
              <a:avLst/>
            </a:prstGeom>
          </p:spPr>
        </p:pic>
        <p:pic>
          <p:nvPicPr>
            <p:cNvPr id="8" name="Graphic 25" descr="Care with solid fill">
              <a:extLst>
                <a:ext uri="{FF2B5EF4-FFF2-40B4-BE49-F238E27FC236}">
                  <a16:creationId xmlns:a16="http://schemas.microsoft.com/office/drawing/2014/main" id="{AC7B6307-1138-3CBF-3F19-451ABA7B473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0331" y="2584783"/>
              <a:ext cx="850900" cy="850901"/>
            </a:xfrm>
            <a:prstGeom prst="rect">
              <a:avLst/>
            </a:prstGeom>
          </p:spPr>
        </p:pic>
        <p:pic>
          <p:nvPicPr>
            <p:cNvPr id="9" name="Graphic 3" descr="Users with solid fill">
              <a:extLst>
                <a:ext uri="{FF2B5EF4-FFF2-40B4-BE49-F238E27FC236}">
                  <a16:creationId xmlns:a16="http://schemas.microsoft.com/office/drawing/2014/main" id="{69C332E6-A8BE-A191-2B4F-5AD1FB54483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175459" y="2616533"/>
              <a:ext cx="914399" cy="914401"/>
            </a:xfrm>
            <a:prstGeom prst="rect">
              <a:avLst/>
            </a:prstGeom>
          </p:spPr>
        </p:pic>
      </p:grpSp>
      <p:sp>
        <p:nvSpPr>
          <p:cNvPr id="11" name="TextBox 10">
            <a:extLst>
              <a:ext uri="{FF2B5EF4-FFF2-40B4-BE49-F238E27FC236}">
                <a16:creationId xmlns:a16="http://schemas.microsoft.com/office/drawing/2014/main" id="{25F8F1B8-6069-3FBC-B485-CCBEE161E6E4}"/>
              </a:ext>
            </a:extLst>
          </p:cNvPr>
          <p:cNvSpPr txBox="1"/>
          <p:nvPr/>
        </p:nvSpPr>
        <p:spPr>
          <a:xfrm>
            <a:off x="218954" y="5755951"/>
            <a:ext cx="11607800" cy="553998"/>
          </a:xfrm>
          <a:prstGeom prst="rect">
            <a:avLst/>
          </a:prstGeom>
          <a:noFill/>
        </p:spPr>
        <p:txBody>
          <a:bodyPr wrap="square" rtlCol="0">
            <a:spAutoFit/>
          </a:bodyPr>
          <a:lstStyle/>
          <a:p>
            <a:pPr algn="l"/>
            <a:r>
              <a:rPr lang="en-GB" sz="1500" dirty="0">
                <a:latin typeface="Amino"/>
              </a:rPr>
              <a:t>The Trust has launched a new three-year strategy with key programmes to support delivery.  </a:t>
            </a:r>
          </a:p>
          <a:p>
            <a:pPr algn="l"/>
            <a:r>
              <a:rPr lang="en-GB" sz="1500" dirty="0">
                <a:latin typeface="Amino"/>
              </a:rPr>
              <a:t>The 2022-25 Trust Strategy is available here:  </a:t>
            </a:r>
            <a:r>
              <a:rPr lang="en-GB" sz="1500" u="sng" dirty="0">
                <a:solidFill>
                  <a:srgbClr val="0563C1"/>
                </a:solidFill>
                <a:effectLst/>
                <a:latin typeface="Amino"/>
                <a:ea typeface="Calibri" panose="020F0502020204030204" pitchFamily="34" charset="0"/>
                <a:hlinkClick r:id="rId15"/>
              </a:rPr>
              <a:t>The Board of Directors | CPFT NHS Trust</a:t>
            </a:r>
            <a:r>
              <a:rPr lang="en-GB" sz="1500" u="sng" dirty="0">
                <a:solidFill>
                  <a:srgbClr val="0563C1"/>
                </a:solidFill>
                <a:effectLst/>
                <a:latin typeface="Amino"/>
                <a:ea typeface="Calibri" panose="020F0502020204030204" pitchFamily="34" charset="0"/>
              </a:rPr>
              <a:t> </a:t>
            </a:r>
            <a:endParaRPr lang="en-GB" sz="1500" dirty="0">
              <a:latin typeface="Amino"/>
            </a:endParaRPr>
          </a:p>
        </p:txBody>
      </p:sp>
    </p:spTree>
    <p:extLst>
      <p:ext uri="{BB962C8B-B14F-4D97-AF65-F5344CB8AC3E}">
        <p14:creationId xmlns:p14="http://schemas.microsoft.com/office/powerpoint/2010/main" val="2090641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1079</TotalTime>
  <Words>4154</Words>
  <Application>Microsoft Office PowerPoint</Application>
  <PresentationFormat>Widescreen</PresentationFormat>
  <Paragraphs>247</Paragraphs>
  <Slides>19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 little sunshine</vt:lpstr>
      <vt:lpstr>Amino</vt:lpstr>
      <vt:lpstr>Arial</vt:lpstr>
      <vt:lpstr>Arimo</vt:lpstr>
      <vt:lpstr>Arimo-Bold</vt:lpstr>
      <vt:lpstr>Calibri</vt:lpstr>
      <vt:lpstr>Calibri Light</vt:lpstr>
      <vt:lpstr>Symbol</vt:lpstr>
      <vt:lpstr>Office Theme</vt:lpstr>
      <vt:lpstr>PowerPoint Presentation</vt:lpstr>
      <vt:lpstr>Welcome Letter</vt:lpstr>
      <vt:lpstr>Trust Values and Candidate Information</vt:lpstr>
      <vt:lpstr>Contents</vt:lpstr>
      <vt:lpstr>1. The Opportunity</vt:lpstr>
      <vt:lpstr>2. About CPFT</vt:lpstr>
      <vt:lpstr>PowerPoint Presentation</vt:lpstr>
      <vt:lpstr>Trust Services</vt:lpstr>
      <vt:lpstr>Priority Aims</vt:lpstr>
      <vt:lpstr>Key Challenges</vt:lpstr>
      <vt:lpstr>3. Person Specification</vt:lpstr>
      <vt:lpstr>4. Role of the NHS Board and Chair</vt:lpstr>
      <vt:lpstr>5. Role Description </vt:lpstr>
      <vt:lpstr>5. Role Description (2)</vt:lpstr>
      <vt:lpstr>5. Role Description (3)</vt:lpstr>
      <vt:lpstr>6. Chair Competencies</vt:lpstr>
      <vt:lpstr>Appendix 1: Terms of Appointment</vt:lpstr>
      <vt:lpstr>Appendix 2: Making an Application</vt:lpstr>
      <vt:lpstr>Appendix 3: Key Dates</vt:lpstr>
    </vt:vector>
  </TitlesOfParts>
  <Company>Cambridgeshire and Peterborough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Trust Wide Programme 4: Empowering Inpatient Environments</dc:title>
  <dc:creator>Penny Snowden</dc:creator>
  <cp:lastModifiedBy>Caroline Macpherson</cp:lastModifiedBy>
  <cp:revision>35</cp:revision>
  <dcterms:created xsi:type="dcterms:W3CDTF">2022-11-06T14:08:57Z</dcterms:created>
  <dcterms:modified xsi:type="dcterms:W3CDTF">2022-11-29T18:06:12Z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b276786-cf20-4f9d-b5c6-e06f7f4594c5_Enabled">
    <vt:lpwstr>true</vt:lpwstr>
  </property>
  <property fmtid="{D5CDD505-2E9C-101B-9397-08002B2CF9AE}" pid="3" name="MSIP_Label_fb276786-cf20-4f9d-b5c6-e06f7f4594c5_SetDate">
    <vt:lpwstr>2022-11-18T17:51:25Z</vt:lpwstr>
  </property>
  <property fmtid="{D5CDD505-2E9C-101B-9397-08002B2CF9AE}" pid="4" name="MSIP_Label_fb276786-cf20-4f9d-b5c6-e06f7f4594c5_Method">
    <vt:lpwstr>Standard</vt:lpwstr>
  </property>
  <property fmtid="{D5CDD505-2E9C-101B-9397-08002B2CF9AE}" pid="5" name="MSIP_Label_fb276786-cf20-4f9d-b5c6-e06f7f4594c5_Name">
    <vt:lpwstr>defa4170-0d19-0005-0004-bc88714345d2</vt:lpwstr>
  </property>
  <property fmtid="{D5CDD505-2E9C-101B-9397-08002B2CF9AE}" pid="6" name="MSIP_Label_fb276786-cf20-4f9d-b5c6-e06f7f4594c5_SiteId">
    <vt:lpwstr>d884ae64-32b1-4130-a449-4aa655c9a330</vt:lpwstr>
  </property>
  <property fmtid="{D5CDD505-2E9C-101B-9397-08002B2CF9AE}" pid="7" name="MSIP_Label_fb276786-cf20-4f9d-b5c6-e06f7f4594c5_ActionId">
    <vt:lpwstr>d773b12d-43ac-4c8b-b159-5d2529d24732</vt:lpwstr>
  </property>
  <property fmtid="{D5CDD505-2E9C-101B-9397-08002B2CF9AE}" pid="8" name="MSIP_Label_fb276786-cf20-4f9d-b5c6-e06f7f4594c5_ContentBits">
    <vt:lpwstr>0</vt:lpwstr>
  </property>
</Properties>
</file>